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4"/>
  </p:notesMasterIdLst>
  <p:sldIdLst>
    <p:sldId id="257" r:id="rId3"/>
    <p:sldId id="261" r:id="rId5"/>
    <p:sldId id="260" r:id="rId6"/>
    <p:sldId id="269" r:id="rId7"/>
    <p:sldId id="262" r:id="rId8"/>
    <p:sldId id="263" r:id="rId9"/>
    <p:sldId id="264" r:id="rId10"/>
    <p:sldId id="265" r:id="rId11"/>
    <p:sldId id="270" r:id="rId12"/>
    <p:sldId id="267" r:id="rId13"/>
    <p:sldId id="271" r:id="rId14"/>
    <p:sldId id="272" r:id="rId15"/>
    <p:sldId id="273" r:id="rId16"/>
    <p:sldId id="274" r:id="rId17"/>
    <p:sldId id="301" r:id="rId18"/>
    <p:sldId id="275" r:id="rId19"/>
    <p:sldId id="276" r:id="rId20"/>
    <p:sldId id="277" r:id="rId21"/>
    <p:sldId id="278" r:id="rId22"/>
    <p:sldId id="279" r:id="rId23"/>
    <p:sldId id="303" r:id="rId24"/>
    <p:sldId id="280" r:id="rId25"/>
    <p:sldId id="281" r:id="rId26"/>
    <p:sldId id="282" r:id="rId27"/>
    <p:sldId id="305" r:id="rId28"/>
    <p:sldId id="283" r:id="rId29"/>
    <p:sldId id="284" r:id="rId30"/>
    <p:sldId id="285" r:id="rId31"/>
    <p:sldId id="286" r:id="rId32"/>
    <p:sldId id="287" r:id="rId33"/>
    <p:sldId id="304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2" r:id="rId46"/>
    <p:sldId id="299" r:id="rId47"/>
    <p:sldId id="300" r:id="rId48"/>
    <p:sldId id="306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92"/>
  </p:normalViewPr>
  <p:slideViewPr>
    <p:cSldViewPr snapToGrid="0" snapToObjects="1">
      <p:cViewPr varScale="1">
        <p:scale>
          <a:sx n="104" d="100"/>
          <a:sy n="104" d="100"/>
        </p:scale>
        <p:origin x="132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D1F92-56D5-4347-B784-87A669354359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B6E23-93CA-C747-8C73-534C86FBDF18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06058A-D812-4D88-AD75-A4778A024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566279" y="328355"/>
            <a:ext cx="5249527" cy="951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736429" y="6032678"/>
            <a:ext cx="1217891" cy="61463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5970" y="0"/>
            <a:ext cx="2127380" cy="2127380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5970" y="2370193"/>
            <a:ext cx="2127380" cy="2127380"/>
          </a:xfrm>
          <a:prstGeom prst="rect">
            <a:avLst/>
          </a:prstGeom>
          <a:solidFill>
            <a:srgbClr val="E27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5970" y="4730620"/>
            <a:ext cx="2127380" cy="2127380"/>
          </a:xfrm>
          <a:prstGeom prst="rect">
            <a:avLst/>
          </a:prstGeom>
          <a:solidFill>
            <a:srgbClr val="F0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566279" y="328355"/>
            <a:ext cx="5249527" cy="951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736429" y="6032678"/>
            <a:ext cx="1217891" cy="61463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5970" y="0"/>
            <a:ext cx="2127380" cy="2127380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5970" y="2370193"/>
            <a:ext cx="2127380" cy="2127380"/>
          </a:xfrm>
          <a:prstGeom prst="rect">
            <a:avLst/>
          </a:prstGeom>
          <a:solidFill>
            <a:srgbClr val="E27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5970" y="4730620"/>
            <a:ext cx="2127380" cy="2127380"/>
          </a:xfrm>
          <a:prstGeom prst="rect">
            <a:avLst/>
          </a:prstGeom>
          <a:solidFill>
            <a:srgbClr val="F0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088073" y="6508198"/>
            <a:ext cx="1028172" cy="27225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1001" y="6203793"/>
            <a:ext cx="2355657" cy="608811"/>
            <a:chOff x="-5972" y="6038503"/>
            <a:chExt cx="2355657" cy="6088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1" y="14583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  <a:endParaRPr lang="en-US" sz="44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088073" y="6508198"/>
            <a:ext cx="1028172" cy="27225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1001" y="6203793"/>
            <a:ext cx="2355657" cy="608811"/>
            <a:chOff x="-5972" y="6038503"/>
            <a:chExt cx="2355657" cy="6088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092827" y="6372069"/>
            <a:ext cx="1028172" cy="27225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1001" y="6203793"/>
            <a:ext cx="2355657" cy="608811"/>
            <a:chOff x="-5972" y="6038503"/>
            <a:chExt cx="2355657" cy="6088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  <p:sp>
        <p:nvSpPr>
          <p:cNvPr id="15" name="Retângulo 14"/>
          <p:cNvSpPr/>
          <p:nvPr userDrawn="1"/>
        </p:nvSpPr>
        <p:spPr>
          <a:xfrm>
            <a:off x="0" y="894523"/>
            <a:ext cx="12192000" cy="520810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 userDrawn="1"/>
        </p:nvCxnSpPr>
        <p:spPr>
          <a:xfrm>
            <a:off x="-7374" y="6055492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>
            <a:off x="-7374" y="6094346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-7374" y="887594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 userDrawn="1"/>
        </p:nvCxnSpPr>
        <p:spPr>
          <a:xfrm>
            <a:off x="-7374" y="939784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037273" y="6372068"/>
            <a:ext cx="1028172" cy="27225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471320" y="6203792"/>
            <a:ext cx="2355657" cy="608811"/>
            <a:chOff x="-5972" y="6038503"/>
            <a:chExt cx="2355657" cy="6088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  <p:sp>
        <p:nvSpPr>
          <p:cNvPr id="15" name="Retângulo 14"/>
          <p:cNvSpPr/>
          <p:nvPr userDrawn="1"/>
        </p:nvSpPr>
        <p:spPr>
          <a:xfrm>
            <a:off x="8092" y="894980"/>
            <a:ext cx="12192000" cy="520810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 userDrawn="1"/>
        </p:nvCxnSpPr>
        <p:spPr>
          <a:xfrm>
            <a:off x="6096000" y="6054075"/>
            <a:ext cx="6103374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 flipV="1">
            <a:off x="6104092" y="6103084"/>
            <a:ext cx="6088626" cy="828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-7374" y="887594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 userDrawn="1"/>
        </p:nvCxnSpPr>
        <p:spPr>
          <a:xfrm>
            <a:off x="-7374" y="939784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768018" y="6372268"/>
            <a:ext cx="1028172" cy="27225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24039" y="6203792"/>
            <a:ext cx="2355657" cy="608811"/>
            <a:chOff x="-5972" y="6038503"/>
            <a:chExt cx="2355657" cy="6088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  <p:sp>
        <p:nvSpPr>
          <p:cNvPr id="15" name="Retângulo 14"/>
          <p:cNvSpPr/>
          <p:nvPr userDrawn="1"/>
        </p:nvSpPr>
        <p:spPr>
          <a:xfrm>
            <a:off x="8092" y="894980"/>
            <a:ext cx="12192000" cy="520810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 userDrawn="1"/>
        </p:nvCxnSpPr>
        <p:spPr>
          <a:xfrm>
            <a:off x="0" y="6054075"/>
            <a:ext cx="6103374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 flipV="1">
            <a:off x="8092" y="6103084"/>
            <a:ext cx="6088626" cy="828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-7374" y="887594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 userDrawn="1"/>
        </p:nvCxnSpPr>
        <p:spPr>
          <a:xfrm>
            <a:off x="-7374" y="939784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894523"/>
            <a:ext cx="12192000" cy="590603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 userDrawn="1"/>
        </p:nvCxnSpPr>
        <p:spPr>
          <a:xfrm>
            <a:off x="-7374" y="6800557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>
            <a:off x="-7374" y="6839411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-7374" y="887594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 userDrawn="1"/>
        </p:nvCxnSpPr>
        <p:spPr>
          <a:xfrm>
            <a:off x="-7374" y="939784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ed R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088073" y="6508198"/>
            <a:ext cx="1028172" cy="2722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71001" y="6203793"/>
            <a:ext cx="2355657" cy="608811"/>
            <a:chOff x="-5972" y="6038503"/>
            <a:chExt cx="2355657" cy="6088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17002" y="6149671"/>
              <a:ext cx="2132683" cy="38647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5972" y="6038503"/>
              <a:ext cx="188849" cy="188849"/>
            </a:xfrm>
            <a:prstGeom prst="rect">
              <a:avLst/>
            </a:prstGeom>
            <a:solidFill>
              <a:srgbClr val="D31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5972" y="6248484"/>
              <a:ext cx="188849" cy="188849"/>
            </a:xfrm>
            <a:prstGeom prst="rect">
              <a:avLst/>
            </a:prstGeom>
            <a:solidFill>
              <a:srgbClr val="E27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5972" y="6458465"/>
              <a:ext cx="188848" cy="188848"/>
            </a:xfrm>
            <a:prstGeom prst="rect">
              <a:avLst/>
            </a:prstGeom>
            <a:solidFill>
              <a:srgbClr val="F0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1145"/>
                </a:solidFill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0" y="14583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Suggested Readings</a:t>
            </a:r>
            <a:endParaRPr lang="en-US" sz="4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image" Target="../media/image4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9.GIF"/><Relationship Id="rId4" Type="http://schemas.openxmlformats.org/officeDocument/2006/relationships/image" Target="../media/image58.GIF"/><Relationship Id="rId3" Type="http://schemas.openxmlformats.org/officeDocument/2006/relationships/image" Target="../media/image57.png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54.png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openxmlformats.org/officeDocument/2006/relationships/image" Target="../media/image62.GIF"/><Relationship Id="rId3" Type="http://schemas.openxmlformats.org/officeDocument/2006/relationships/image" Target="../media/image57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8.jpeg"/><Relationship Id="rId7" Type="http://schemas.openxmlformats.org/officeDocument/2006/relationships/image" Target="../media/image67.png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57.png"/><Relationship Id="rId3" Type="http://schemas.openxmlformats.org/officeDocument/2006/relationships/image" Target="../media/image54.pn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tif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1.tiff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microsoft.com/office/2007/relationships/hdphoto" Target="../media/image78.wdp"/><Relationship Id="rId1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image" Target="../media/image82.tif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tif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00.png"/><Relationship Id="rId1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image" Target="../media/image104.tiff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14.tiff"/><Relationship Id="rId7" Type="http://schemas.openxmlformats.org/officeDocument/2006/relationships/image" Target="../media/image113.tiff"/><Relationship Id="rId6" Type="http://schemas.openxmlformats.org/officeDocument/2006/relationships/image" Target="../media/image112.tiff"/><Relationship Id="rId5" Type="http://schemas.openxmlformats.org/officeDocument/2006/relationships/image" Target="../media/image111.tiff"/><Relationship Id="rId4" Type="http://schemas.openxmlformats.org/officeDocument/2006/relationships/image" Target="../media/image110.tiff"/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image" Target="../media/image10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9.tiff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image" Target="../media/image1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microsoft.com/office/2007/relationships/hdphoto" Target="../media/image125.wdp"/><Relationship Id="rId2" Type="http://schemas.openxmlformats.org/officeDocument/2006/relationships/image" Target="../media/image124.png"/><Relationship Id="rId1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32.GIF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7.tiff"/><Relationship Id="rId4" Type="http://schemas.openxmlformats.org/officeDocument/2006/relationships/image" Target="../media/image136.tiff"/><Relationship Id="rId3" Type="http://schemas.openxmlformats.org/officeDocument/2006/relationships/image" Target="../media/image135.tiff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42.tiff"/><Relationship Id="rId4" Type="http://schemas.microsoft.com/office/2007/relationships/hdphoto" Target="../media/image141.wdp"/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.png"/><Relationship Id="rId3" Type="http://schemas.openxmlformats.org/officeDocument/2006/relationships/image" Target="../media/image23.emf"/><Relationship Id="rId2" Type="http://schemas.openxmlformats.org/officeDocument/2006/relationships/image" Target="../media/image22.tiff"/><Relationship Id="rId1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196786" y="1828436"/>
            <a:ext cx="9566251" cy="151693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MR CHOLANGIOPANCREATOGRAPHY: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EVERY RADIOLOGY RESIDENT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 KNOW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3232355" y="3813994"/>
            <a:ext cx="7495115" cy="18009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BRUNO P. C. VIDAL, MD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DANIEL LAHAN-MARTINS, PhD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THIAGO J. PENACHIM, MD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MARCO ALEXANDRE M. RODSTEIN, MD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PATRÍCIA P. CARDIA, PhD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ADILSON PRANDO, MD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3862399" y="5952239"/>
            <a:ext cx="6235028" cy="571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Radiology and Imaging Diagnosis, Vera Cruz Hospital – Campinas Radiological Center, Campinas, SP, Brazil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97978" y="2974329"/>
            <a:ext cx="4930812" cy="269711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66693" y="2416586"/>
            <a:ext cx="1395016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TYPICAL BILIARY ANATOMY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04476" y="1419888"/>
            <a:ext cx="382174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BRANCHING PATTERNS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HEPATIC BILE DUCT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Paralelogramo 42"/>
          <p:cNvSpPr/>
          <p:nvPr/>
        </p:nvSpPr>
        <p:spPr>
          <a:xfrm>
            <a:off x="7965783" y="1458073"/>
            <a:ext cx="3625741" cy="58501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8716959" y="1520019"/>
            <a:ext cx="259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A: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TRUNK OF SEGMENT II AND III JOINS SEGMENT IV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aralelogramo 45"/>
          <p:cNvSpPr/>
          <p:nvPr/>
        </p:nvSpPr>
        <p:spPr>
          <a:xfrm>
            <a:off x="7952491" y="3207664"/>
            <a:ext cx="3635112" cy="578866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8894946" y="3259483"/>
            <a:ext cx="2395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TRICONFLUENCE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SEGMENTS II, III AND IV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Paralelogramo 48"/>
          <p:cNvSpPr/>
          <p:nvPr/>
        </p:nvSpPr>
        <p:spPr>
          <a:xfrm>
            <a:off x="7952491" y="4837678"/>
            <a:ext cx="3635112" cy="578866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7973275" y="4902790"/>
            <a:ext cx="348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C: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 II DUCT DRAINS INTO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TRUNK OF SEGMENT III AND SEGMENT IV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848205" y="988210"/>
            <a:ext cx="2076709" cy="1981682"/>
          </a:xfrm>
          <a:prstGeom prst="rect">
            <a:avLst/>
          </a:prstGeom>
        </p:spPr>
      </p:pic>
      <p:grpSp>
        <p:nvGrpSpPr>
          <p:cNvPr id="53" name="Agrupar 52"/>
          <p:cNvGrpSpPr/>
          <p:nvPr/>
        </p:nvGrpSpPr>
        <p:grpSpPr>
          <a:xfrm>
            <a:off x="5597781" y="1206272"/>
            <a:ext cx="2380338" cy="1264518"/>
            <a:chOff x="4968265" y="1979832"/>
            <a:chExt cx="2741496" cy="1464276"/>
          </a:xfrm>
        </p:grpSpPr>
        <p:sp>
          <p:nvSpPr>
            <p:cNvPr id="54" name="Retângulo 53"/>
            <p:cNvSpPr/>
            <p:nvPr/>
          </p:nvSpPr>
          <p:spPr>
            <a:xfrm>
              <a:off x="4968265" y="2909513"/>
              <a:ext cx="1191427" cy="53459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LEFT HEPATIC </a:t>
              </a:r>
              <a:endPara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DUCT (LHD)</a:t>
              </a:r>
              <a:endParaRPr kumimoji="0" lang="pt-BR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orma Livre 54"/>
            <p:cNvSpPr/>
            <p:nvPr/>
          </p:nvSpPr>
          <p:spPr>
            <a:xfrm>
              <a:off x="5743372" y="2354743"/>
              <a:ext cx="1419554" cy="467733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orma Livre 55"/>
            <p:cNvSpPr/>
            <p:nvPr/>
          </p:nvSpPr>
          <p:spPr>
            <a:xfrm rot="19079885" flipV="1">
              <a:off x="7079354" y="2175066"/>
              <a:ext cx="581584" cy="45719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orma Livre 56"/>
            <p:cNvSpPr/>
            <p:nvPr/>
          </p:nvSpPr>
          <p:spPr>
            <a:xfrm rot="1359064">
              <a:off x="7114315" y="2435919"/>
              <a:ext cx="595446" cy="45719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orma Livre 57"/>
            <p:cNvSpPr/>
            <p:nvPr/>
          </p:nvSpPr>
          <p:spPr>
            <a:xfrm rot="18076859">
              <a:off x="6510783" y="2236031"/>
              <a:ext cx="615290" cy="102892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0" name="Imagem 59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857600" y="2671594"/>
            <a:ext cx="2076709" cy="1981682"/>
          </a:xfrm>
          <a:prstGeom prst="rect">
            <a:avLst/>
          </a:prstGeom>
        </p:spPr>
      </p:pic>
      <p:sp>
        <p:nvSpPr>
          <p:cNvPr id="61" name="Forma Livre 60"/>
          <p:cNvSpPr/>
          <p:nvPr/>
        </p:nvSpPr>
        <p:spPr>
          <a:xfrm>
            <a:off x="6250716" y="3266999"/>
            <a:ext cx="1232545" cy="403924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orma Livre 61"/>
          <p:cNvSpPr/>
          <p:nvPr/>
        </p:nvSpPr>
        <p:spPr>
          <a:xfrm rot="19079885">
            <a:off x="7355137" y="3007358"/>
            <a:ext cx="645955" cy="71859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orma Livre 62"/>
          <p:cNvSpPr/>
          <p:nvPr/>
        </p:nvSpPr>
        <p:spPr>
          <a:xfrm rot="1359064">
            <a:off x="7442349" y="3330669"/>
            <a:ext cx="645955" cy="71859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orma Livre 63"/>
          <p:cNvSpPr/>
          <p:nvPr/>
        </p:nvSpPr>
        <p:spPr>
          <a:xfrm rot="2424589">
            <a:off x="6875435" y="3056605"/>
            <a:ext cx="645955" cy="71859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5550850" y="3727676"/>
            <a:ext cx="1034470" cy="461665"/>
          </a:xfrm>
          <a:prstGeom prst="rect">
            <a:avLst/>
          </a:prstGeom>
          <a:solidFill>
            <a:schemeClr val="bg1">
              <a:alpha val="30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LEFT HEPATIC 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DUCT (LHD)</a:t>
            </a:r>
            <a:endParaRPr kumimoji="0" lang="pt-BR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m 6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857600" y="4330464"/>
            <a:ext cx="2076709" cy="1981682"/>
          </a:xfrm>
          <a:prstGeom prst="rect">
            <a:avLst/>
          </a:prstGeom>
        </p:spPr>
      </p:pic>
      <p:sp>
        <p:nvSpPr>
          <p:cNvPr id="68" name="Forma Livre 67"/>
          <p:cNvSpPr/>
          <p:nvPr/>
        </p:nvSpPr>
        <p:spPr>
          <a:xfrm>
            <a:off x="6666571" y="5012620"/>
            <a:ext cx="1232545" cy="403924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orma Livre 68"/>
          <p:cNvSpPr/>
          <p:nvPr/>
        </p:nvSpPr>
        <p:spPr>
          <a:xfrm rot="18326121" flipV="1">
            <a:off x="7287679" y="4819201"/>
            <a:ext cx="447795" cy="67757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orma Livre 69"/>
          <p:cNvSpPr/>
          <p:nvPr/>
        </p:nvSpPr>
        <p:spPr>
          <a:xfrm rot="11699908" flipH="1">
            <a:off x="7336335" y="5004454"/>
            <a:ext cx="72567" cy="197449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orma Livre 70"/>
          <p:cNvSpPr/>
          <p:nvPr/>
        </p:nvSpPr>
        <p:spPr>
          <a:xfrm rot="3111534">
            <a:off x="7021285" y="4837437"/>
            <a:ext cx="369186" cy="132531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5599914" y="5358544"/>
            <a:ext cx="1034470" cy="461665"/>
          </a:xfrm>
          <a:prstGeom prst="rect">
            <a:avLst/>
          </a:prstGeom>
          <a:solidFill>
            <a:schemeClr val="bg1">
              <a:alpha val="30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LEFT HEPATIC 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DUCT (LHD)</a:t>
            </a:r>
            <a:endParaRPr kumimoji="0" lang="pt-BR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Paralelogramo 73"/>
          <p:cNvSpPr/>
          <p:nvPr/>
        </p:nvSpPr>
        <p:spPr>
          <a:xfrm>
            <a:off x="6899403" y="6043702"/>
            <a:ext cx="3635112" cy="337368"/>
          </a:xfrm>
          <a:prstGeom prst="parallelogram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7095649" y="6080492"/>
            <a:ext cx="3247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D: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OTHERS AND UNCLASSIFIED VARIATIONS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aixaDeTexto 75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97978" y="2974329"/>
            <a:ext cx="4930812" cy="269711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66693" y="2416586"/>
            <a:ext cx="1395016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TYPICAL BILIARY ANATOMY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4476" y="1419888"/>
            <a:ext cx="497153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AND UNCOMMON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VARIATIONS </a:t>
            </a:r>
            <a:r>
              <a:rPr lang="pt-BR" sz="2000" b="1" dirty="0">
                <a:solidFill>
                  <a:prstClr val="black"/>
                </a:solidFill>
                <a:latin typeface="Calibri" panose="020F0502020204030204"/>
              </a:rPr>
              <a:t>OF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GALLBLADDER AND CYSTIC DUCT: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alelogramo 6"/>
          <p:cNvSpPr/>
          <p:nvPr/>
        </p:nvSpPr>
        <p:spPr>
          <a:xfrm>
            <a:off x="5396414" y="2942207"/>
            <a:ext cx="1469405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04871" y="2967335"/>
            <a:ext cx="124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LATERAL INSERTION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alelogramo 9"/>
          <p:cNvSpPr/>
          <p:nvPr/>
        </p:nvSpPr>
        <p:spPr>
          <a:xfrm>
            <a:off x="6933020" y="2939290"/>
            <a:ext cx="1996922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80413" y="2964418"/>
            <a:ext cx="169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ANTERIOR / POSTERIOR SPIRAL INSERTION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alelogramo 12"/>
          <p:cNvSpPr/>
          <p:nvPr/>
        </p:nvSpPr>
        <p:spPr>
          <a:xfrm>
            <a:off x="9031834" y="2944130"/>
            <a:ext cx="1249578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124065" y="2969258"/>
            <a:ext cx="10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PROXIMAL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INSERTION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aralelogramo 15"/>
          <p:cNvSpPr/>
          <p:nvPr/>
        </p:nvSpPr>
        <p:spPr>
          <a:xfrm>
            <a:off x="10391589" y="2931567"/>
            <a:ext cx="1361578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492087" y="2956695"/>
            <a:ext cx="11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MEDIAL INSERTION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6275296" y="1353251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rma Livre 19"/>
          <p:cNvSpPr/>
          <p:nvPr/>
        </p:nvSpPr>
        <p:spPr>
          <a:xfrm rot="20929212">
            <a:off x="6289343" y="1885447"/>
            <a:ext cx="304932" cy="124109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Lágrima 20"/>
          <p:cNvSpPr/>
          <p:nvPr/>
        </p:nvSpPr>
        <p:spPr>
          <a:xfrm rot="2935860">
            <a:off x="5927418" y="1847248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6269567" y="1232661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6537820" y="1260495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orma Livre 24"/>
          <p:cNvSpPr/>
          <p:nvPr/>
        </p:nvSpPr>
        <p:spPr>
          <a:xfrm>
            <a:off x="7825439" y="1350534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orma Livre 25"/>
          <p:cNvSpPr/>
          <p:nvPr/>
        </p:nvSpPr>
        <p:spPr>
          <a:xfrm rot="3788437">
            <a:off x="7707815" y="1970221"/>
            <a:ext cx="804458" cy="294356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ágrima 26"/>
          <p:cNvSpPr/>
          <p:nvPr/>
        </p:nvSpPr>
        <p:spPr>
          <a:xfrm rot="6813712">
            <a:off x="7645700" y="1484363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orma Livre 27"/>
          <p:cNvSpPr/>
          <p:nvPr/>
        </p:nvSpPr>
        <p:spPr>
          <a:xfrm>
            <a:off x="7826960" y="1220961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orma Livre 28"/>
          <p:cNvSpPr/>
          <p:nvPr/>
        </p:nvSpPr>
        <p:spPr>
          <a:xfrm>
            <a:off x="8095213" y="1248795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orma Livre 30"/>
          <p:cNvSpPr/>
          <p:nvPr/>
        </p:nvSpPr>
        <p:spPr>
          <a:xfrm>
            <a:off x="9462718" y="1351247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orma Livre 31"/>
          <p:cNvSpPr/>
          <p:nvPr/>
        </p:nvSpPr>
        <p:spPr>
          <a:xfrm rot="20929212">
            <a:off x="9396572" y="1541767"/>
            <a:ext cx="304933" cy="124109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ágrima 32"/>
          <p:cNvSpPr/>
          <p:nvPr/>
        </p:nvSpPr>
        <p:spPr>
          <a:xfrm rot="2935860">
            <a:off x="9034647" y="1503567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orma Livre 33"/>
          <p:cNvSpPr/>
          <p:nvPr/>
        </p:nvSpPr>
        <p:spPr>
          <a:xfrm>
            <a:off x="9456990" y="1230657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rma Livre 34"/>
          <p:cNvSpPr/>
          <p:nvPr/>
        </p:nvSpPr>
        <p:spPr>
          <a:xfrm>
            <a:off x="9725243" y="1258491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orma Livre 36"/>
          <p:cNvSpPr/>
          <p:nvPr/>
        </p:nvSpPr>
        <p:spPr>
          <a:xfrm>
            <a:off x="10994066" y="1353448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orma Livre 37"/>
          <p:cNvSpPr/>
          <p:nvPr/>
        </p:nvSpPr>
        <p:spPr>
          <a:xfrm rot="4936907">
            <a:off x="10582429" y="2242787"/>
            <a:ext cx="1068294" cy="217885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Lágrima 38"/>
          <p:cNvSpPr/>
          <p:nvPr/>
        </p:nvSpPr>
        <p:spPr>
          <a:xfrm rot="7953544">
            <a:off x="10845155" y="1516141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orma Livre 39"/>
          <p:cNvSpPr/>
          <p:nvPr/>
        </p:nvSpPr>
        <p:spPr>
          <a:xfrm>
            <a:off x="10988338" y="1232858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orma Livre 40"/>
          <p:cNvSpPr/>
          <p:nvPr/>
        </p:nvSpPr>
        <p:spPr>
          <a:xfrm>
            <a:off x="11256591" y="1260692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Paralelogramo 42"/>
          <p:cNvSpPr/>
          <p:nvPr/>
        </p:nvSpPr>
        <p:spPr>
          <a:xfrm>
            <a:off x="5484329" y="5409126"/>
            <a:ext cx="1428767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5589786" y="5434254"/>
            <a:ext cx="121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CYSTIC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aralelogramo 45"/>
          <p:cNvSpPr/>
          <p:nvPr/>
        </p:nvSpPr>
        <p:spPr>
          <a:xfrm>
            <a:off x="7006152" y="5407729"/>
            <a:ext cx="1814501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7140080" y="5432857"/>
            <a:ext cx="154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CHOLECYSTOHEPATIC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Paralelogramo 48"/>
          <p:cNvSpPr/>
          <p:nvPr/>
        </p:nvSpPr>
        <p:spPr>
          <a:xfrm>
            <a:off x="8904081" y="5402853"/>
            <a:ext cx="1428767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9009538" y="5427981"/>
            <a:ext cx="121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ABSENT CYSTIC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Paralelogramo 51"/>
          <p:cNvSpPr/>
          <p:nvPr/>
        </p:nvSpPr>
        <p:spPr>
          <a:xfrm>
            <a:off x="10412439" y="5405981"/>
            <a:ext cx="1428767" cy="470635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10517896" y="5431109"/>
            <a:ext cx="121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GALLBLADDER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orma Livre 54"/>
          <p:cNvSpPr/>
          <p:nvPr/>
        </p:nvSpPr>
        <p:spPr>
          <a:xfrm>
            <a:off x="6272360" y="3811971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orma Livre 55"/>
          <p:cNvSpPr/>
          <p:nvPr/>
        </p:nvSpPr>
        <p:spPr>
          <a:xfrm rot="20929212">
            <a:off x="6286407" y="4344167"/>
            <a:ext cx="304932" cy="124109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ágrima 56"/>
          <p:cNvSpPr/>
          <p:nvPr/>
        </p:nvSpPr>
        <p:spPr>
          <a:xfrm rot="2935860">
            <a:off x="5924482" y="4305968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orma Livre 57"/>
          <p:cNvSpPr/>
          <p:nvPr/>
        </p:nvSpPr>
        <p:spPr>
          <a:xfrm>
            <a:off x="6266631" y="3691381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orma Livre 58"/>
          <p:cNvSpPr/>
          <p:nvPr/>
        </p:nvSpPr>
        <p:spPr>
          <a:xfrm>
            <a:off x="6534884" y="3719215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orma Livre 59"/>
          <p:cNvSpPr/>
          <p:nvPr/>
        </p:nvSpPr>
        <p:spPr>
          <a:xfrm rot="1044850" flipV="1">
            <a:off x="6326566" y="4520587"/>
            <a:ext cx="338039" cy="40647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orma Livre 61"/>
          <p:cNvSpPr/>
          <p:nvPr/>
        </p:nvSpPr>
        <p:spPr>
          <a:xfrm>
            <a:off x="7850657" y="3809055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orma Livre 62"/>
          <p:cNvSpPr/>
          <p:nvPr/>
        </p:nvSpPr>
        <p:spPr>
          <a:xfrm rot="20929212">
            <a:off x="7864705" y="4341251"/>
            <a:ext cx="304933" cy="124109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Lágrima 63"/>
          <p:cNvSpPr/>
          <p:nvPr/>
        </p:nvSpPr>
        <p:spPr>
          <a:xfrm rot="2935860">
            <a:off x="7502780" y="4303051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orma Livre 64"/>
          <p:cNvSpPr/>
          <p:nvPr/>
        </p:nvSpPr>
        <p:spPr>
          <a:xfrm>
            <a:off x="7844929" y="3688465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orma Livre 65"/>
          <p:cNvSpPr/>
          <p:nvPr/>
        </p:nvSpPr>
        <p:spPr>
          <a:xfrm>
            <a:off x="8113182" y="3716299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orma Livre 66"/>
          <p:cNvSpPr/>
          <p:nvPr/>
        </p:nvSpPr>
        <p:spPr>
          <a:xfrm rot="17741561">
            <a:off x="7413804" y="3980314"/>
            <a:ext cx="416297" cy="196909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orma Livre 68"/>
          <p:cNvSpPr/>
          <p:nvPr/>
        </p:nvSpPr>
        <p:spPr>
          <a:xfrm>
            <a:off x="9328348" y="3814186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Lágrima 69"/>
          <p:cNvSpPr/>
          <p:nvPr/>
        </p:nvSpPr>
        <p:spPr>
          <a:xfrm rot="2935860">
            <a:off x="9234941" y="4265747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orma Livre 70"/>
          <p:cNvSpPr/>
          <p:nvPr/>
        </p:nvSpPr>
        <p:spPr>
          <a:xfrm>
            <a:off x="9322620" y="3693596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orma Livre 71"/>
          <p:cNvSpPr/>
          <p:nvPr/>
        </p:nvSpPr>
        <p:spPr>
          <a:xfrm>
            <a:off x="9590873" y="3721430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orma Livre 73"/>
          <p:cNvSpPr/>
          <p:nvPr/>
        </p:nvSpPr>
        <p:spPr>
          <a:xfrm>
            <a:off x="10930714" y="3811971"/>
            <a:ext cx="369538" cy="1607935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orma Livre 74"/>
          <p:cNvSpPr/>
          <p:nvPr/>
        </p:nvSpPr>
        <p:spPr>
          <a:xfrm rot="20929212">
            <a:off x="10882754" y="4183110"/>
            <a:ext cx="304932" cy="124109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Lágrima 75"/>
          <p:cNvSpPr/>
          <p:nvPr/>
        </p:nvSpPr>
        <p:spPr>
          <a:xfrm rot="2935860">
            <a:off x="10520829" y="4144910"/>
            <a:ext cx="312677" cy="241891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orma Livre 76"/>
          <p:cNvSpPr/>
          <p:nvPr/>
        </p:nvSpPr>
        <p:spPr>
          <a:xfrm>
            <a:off x="10924986" y="3691381"/>
            <a:ext cx="281958" cy="182561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orma Livre 77"/>
          <p:cNvSpPr/>
          <p:nvPr/>
        </p:nvSpPr>
        <p:spPr>
          <a:xfrm>
            <a:off x="11193238" y="3719215"/>
            <a:ext cx="281958" cy="133618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orma Livre 78"/>
          <p:cNvSpPr/>
          <p:nvPr/>
        </p:nvSpPr>
        <p:spPr>
          <a:xfrm rot="20929212">
            <a:off x="10875324" y="4354012"/>
            <a:ext cx="379230" cy="113525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Lágrima 79"/>
          <p:cNvSpPr/>
          <p:nvPr/>
        </p:nvSpPr>
        <p:spPr>
          <a:xfrm rot="2935860">
            <a:off x="10518837" y="4315774"/>
            <a:ext cx="297863" cy="279959"/>
          </a:xfrm>
          <a:prstGeom prst="teardrop">
            <a:avLst>
              <a:gd name="adj" fmla="val 14714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CaixaDeTexto 155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383492" y="995201"/>
            <a:ext cx="94250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AND UNCOMMON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VARIATIONS </a:t>
            </a:r>
            <a:r>
              <a:rPr lang="pt-BR" sz="2000" b="1" dirty="0">
                <a:solidFill>
                  <a:prstClr val="black"/>
                </a:solidFill>
                <a:latin typeface="Calibri" panose="020F0502020204030204"/>
              </a:rPr>
              <a:t>OF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GALLBLADDER AND CYSTIC DUCT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Imagem 81"/>
          <p:cNvPicPr>
            <a:picLocks noChangeAspect="1"/>
          </p:cNvPicPr>
          <p:nvPr/>
        </p:nvPicPr>
        <p:blipFill rotWithShape="1">
          <a:blip r:embed="rId1" cstate="email"/>
          <a:srcRect l="6462" t="28036" r="47971" b="21450"/>
          <a:stretch>
            <a:fillRect/>
          </a:stretch>
        </p:blipFill>
        <p:spPr>
          <a:xfrm>
            <a:off x="312113" y="1612009"/>
            <a:ext cx="3566992" cy="3332269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308926" y="1612009"/>
            <a:ext cx="3589067" cy="3332544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327814" y="1612009"/>
            <a:ext cx="3587336" cy="3343979"/>
          </a:xfrm>
          <a:prstGeom prst="rect">
            <a:avLst/>
          </a:prstGeom>
        </p:spPr>
      </p:pic>
      <p:grpSp>
        <p:nvGrpSpPr>
          <p:cNvPr id="92" name="Agrupar 91"/>
          <p:cNvGrpSpPr/>
          <p:nvPr/>
        </p:nvGrpSpPr>
        <p:grpSpPr>
          <a:xfrm>
            <a:off x="1186249" y="4767017"/>
            <a:ext cx="2092702" cy="1083340"/>
            <a:chOff x="7523264" y="1408300"/>
            <a:chExt cx="3635112" cy="1088064"/>
          </a:xfrm>
        </p:grpSpPr>
        <p:sp>
          <p:nvSpPr>
            <p:cNvPr id="93" name="Paralelogramo 92"/>
            <p:cNvSpPr/>
            <p:nvPr/>
          </p:nvSpPr>
          <p:spPr>
            <a:xfrm>
              <a:off x="7523264" y="1408300"/>
              <a:ext cx="3635112" cy="1088064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9088742" y="1672286"/>
              <a:ext cx="1764811" cy="649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MEDIAL INSERTION 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(RED CIRCLE)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Agrupar 94"/>
          <p:cNvGrpSpPr/>
          <p:nvPr/>
        </p:nvGrpSpPr>
        <p:grpSpPr>
          <a:xfrm>
            <a:off x="4904390" y="4767017"/>
            <a:ext cx="2650691" cy="1083339"/>
            <a:chOff x="5856554" y="1400410"/>
            <a:chExt cx="4825205" cy="1503078"/>
          </a:xfrm>
        </p:grpSpPr>
        <p:sp>
          <p:nvSpPr>
            <p:cNvPr id="96" name="Paralelogramo 95"/>
            <p:cNvSpPr/>
            <p:nvPr/>
          </p:nvSpPr>
          <p:spPr>
            <a:xfrm>
              <a:off x="5856554" y="1400410"/>
              <a:ext cx="4825205" cy="1503078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7670933" y="1781621"/>
              <a:ext cx="2650737" cy="89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POSTERIOR SPIRAL INSERTION (RED ARROWHEADS)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Agrupar 97"/>
          <p:cNvGrpSpPr/>
          <p:nvPr/>
        </p:nvGrpSpPr>
        <p:grpSpPr>
          <a:xfrm>
            <a:off x="9008736" y="4767017"/>
            <a:ext cx="2337299" cy="1083338"/>
            <a:chOff x="5211750" y="1576954"/>
            <a:chExt cx="5946626" cy="1346619"/>
          </a:xfrm>
        </p:grpSpPr>
        <p:sp>
          <p:nvSpPr>
            <p:cNvPr id="99" name="Paralelogramo 98"/>
            <p:cNvSpPr/>
            <p:nvPr/>
          </p:nvSpPr>
          <p:spPr>
            <a:xfrm>
              <a:off x="5211750" y="1576954"/>
              <a:ext cx="5946626" cy="1346619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7659874" y="1856663"/>
              <a:ext cx="3086835" cy="103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DOUBLE GALLBLADDER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(RED ARROWHEADS)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Agrupar 100"/>
          <p:cNvGrpSpPr/>
          <p:nvPr/>
        </p:nvGrpSpPr>
        <p:grpSpPr>
          <a:xfrm>
            <a:off x="5351548" y="4806394"/>
            <a:ext cx="633520" cy="994715"/>
            <a:chOff x="7349844" y="1829438"/>
            <a:chExt cx="766737" cy="1954309"/>
          </a:xfrm>
        </p:grpSpPr>
        <p:sp>
          <p:nvSpPr>
            <p:cNvPr id="102" name="Forma Livre 101"/>
            <p:cNvSpPr/>
            <p:nvPr/>
          </p:nvSpPr>
          <p:spPr>
            <a:xfrm>
              <a:off x="7478357" y="1975179"/>
              <a:ext cx="427468" cy="1808568"/>
            </a:xfrm>
            <a:custGeom>
              <a:avLst/>
              <a:gdLst>
                <a:gd name="connsiteX0" fmla="*/ 0 w 512552"/>
                <a:gd name="connsiteY0" fmla="*/ 2121408 h 2121408"/>
                <a:gd name="connsiteX1" fmla="*/ 304800 w 512552"/>
                <a:gd name="connsiteY1" fmla="*/ 1889760 h 2121408"/>
                <a:gd name="connsiteX2" fmla="*/ 499872 w 512552"/>
                <a:gd name="connsiteY2" fmla="*/ 1487424 h 2121408"/>
                <a:gd name="connsiteX3" fmla="*/ 475488 w 512552"/>
                <a:gd name="connsiteY3" fmla="*/ 853440 h 2121408"/>
                <a:gd name="connsiteX4" fmla="*/ 329184 w 512552"/>
                <a:gd name="connsiteY4" fmla="*/ 426720 h 2121408"/>
                <a:gd name="connsiteX5" fmla="*/ 390144 w 512552"/>
                <a:gd name="connsiteY5" fmla="*/ 0 h 2121408"/>
                <a:gd name="connsiteX6" fmla="*/ 390144 w 512552"/>
                <a:gd name="connsiteY6" fmla="*/ 0 h 21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552" h="2121408">
                  <a:moveTo>
                    <a:pt x="0" y="2121408"/>
                  </a:moveTo>
                  <a:cubicBezTo>
                    <a:pt x="110744" y="2058416"/>
                    <a:pt x="221488" y="1995424"/>
                    <a:pt x="304800" y="1889760"/>
                  </a:cubicBezTo>
                  <a:cubicBezTo>
                    <a:pt x="388112" y="1784096"/>
                    <a:pt x="471424" y="1660144"/>
                    <a:pt x="499872" y="1487424"/>
                  </a:cubicBezTo>
                  <a:cubicBezTo>
                    <a:pt x="528320" y="1314704"/>
                    <a:pt x="503936" y="1030224"/>
                    <a:pt x="475488" y="853440"/>
                  </a:cubicBezTo>
                  <a:cubicBezTo>
                    <a:pt x="447040" y="676656"/>
                    <a:pt x="343408" y="568960"/>
                    <a:pt x="329184" y="426720"/>
                  </a:cubicBezTo>
                  <a:cubicBezTo>
                    <a:pt x="314960" y="284480"/>
                    <a:pt x="390144" y="0"/>
                    <a:pt x="390144" y="0"/>
                  </a:cubicBezTo>
                  <a:lnTo>
                    <a:pt x="390144" y="0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orma Livre 102"/>
            <p:cNvSpPr/>
            <p:nvPr/>
          </p:nvSpPr>
          <p:spPr>
            <a:xfrm rot="3594335">
              <a:off x="7307279" y="2685627"/>
              <a:ext cx="990023" cy="371425"/>
            </a:xfrm>
            <a:custGeom>
              <a:avLst/>
              <a:gdLst>
                <a:gd name="connsiteX0" fmla="*/ 576943 w 576943"/>
                <a:gd name="connsiteY0" fmla="*/ 146958 h 147027"/>
                <a:gd name="connsiteX1" fmla="*/ 489857 w 576943"/>
                <a:gd name="connsiteY1" fmla="*/ 43543 h 147027"/>
                <a:gd name="connsiteX2" fmla="*/ 419100 w 576943"/>
                <a:gd name="connsiteY2" fmla="*/ 0 h 147027"/>
                <a:gd name="connsiteX3" fmla="*/ 326572 w 576943"/>
                <a:gd name="connsiteY3" fmla="*/ 43543 h 147027"/>
                <a:gd name="connsiteX4" fmla="*/ 250372 w 576943"/>
                <a:gd name="connsiteY4" fmla="*/ 103415 h 147027"/>
                <a:gd name="connsiteX5" fmla="*/ 141515 w 576943"/>
                <a:gd name="connsiteY5" fmla="*/ 146958 h 147027"/>
                <a:gd name="connsiteX6" fmla="*/ 0 w 576943"/>
                <a:gd name="connsiteY6" fmla="*/ 114300 h 147027"/>
                <a:gd name="connsiteX7" fmla="*/ 0 w 576943"/>
                <a:gd name="connsiteY7" fmla="*/ 114300 h 14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6943" h="147027">
                  <a:moveTo>
                    <a:pt x="576943" y="146958"/>
                  </a:moveTo>
                  <a:cubicBezTo>
                    <a:pt x="546553" y="107497"/>
                    <a:pt x="516164" y="68036"/>
                    <a:pt x="489857" y="43543"/>
                  </a:cubicBezTo>
                  <a:cubicBezTo>
                    <a:pt x="463550" y="19050"/>
                    <a:pt x="446314" y="0"/>
                    <a:pt x="419100" y="0"/>
                  </a:cubicBezTo>
                  <a:cubicBezTo>
                    <a:pt x="391886" y="0"/>
                    <a:pt x="354693" y="26307"/>
                    <a:pt x="326572" y="43543"/>
                  </a:cubicBezTo>
                  <a:cubicBezTo>
                    <a:pt x="298451" y="60779"/>
                    <a:pt x="281215" y="86179"/>
                    <a:pt x="250372" y="103415"/>
                  </a:cubicBezTo>
                  <a:cubicBezTo>
                    <a:pt x="219529" y="120651"/>
                    <a:pt x="183244" y="145144"/>
                    <a:pt x="141515" y="146958"/>
                  </a:cubicBezTo>
                  <a:cubicBezTo>
                    <a:pt x="99786" y="148772"/>
                    <a:pt x="0" y="114300"/>
                    <a:pt x="0" y="114300"/>
                  </a:cubicBezTo>
                  <a:lnTo>
                    <a:pt x="0" y="11430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Lágrima 103"/>
            <p:cNvSpPr/>
            <p:nvPr/>
          </p:nvSpPr>
          <p:spPr>
            <a:xfrm rot="7547628">
              <a:off x="7313903" y="2132708"/>
              <a:ext cx="351692" cy="279810"/>
            </a:xfrm>
            <a:prstGeom prst="teardrop">
              <a:avLst>
                <a:gd name="adj" fmla="val 1471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orma Livre 104"/>
            <p:cNvSpPr/>
            <p:nvPr/>
          </p:nvSpPr>
          <p:spPr>
            <a:xfrm>
              <a:off x="7480117" y="1829438"/>
              <a:ext cx="326159" cy="205340"/>
            </a:xfrm>
            <a:custGeom>
              <a:avLst/>
              <a:gdLst>
                <a:gd name="connsiteX0" fmla="*/ 1314994 w 1314994"/>
                <a:gd name="connsiteY0" fmla="*/ 348343 h 348343"/>
                <a:gd name="connsiteX1" fmla="*/ 923108 w 1314994"/>
                <a:gd name="connsiteY1" fmla="*/ 130628 h 348343"/>
                <a:gd name="connsiteX2" fmla="*/ 487680 w 1314994"/>
                <a:gd name="connsiteY2" fmla="*/ 104503 h 348343"/>
                <a:gd name="connsiteX3" fmla="*/ 0 w 1314994"/>
                <a:gd name="connsiteY3" fmla="*/ 0 h 348343"/>
                <a:gd name="connsiteX4" fmla="*/ 0 w 1314994"/>
                <a:gd name="connsiteY4" fmla="*/ 0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994" h="348343">
                  <a:moveTo>
                    <a:pt x="1314994" y="348343"/>
                  </a:moveTo>
                  <a:cubicBezTo>
                    <a:pt x="1187994" y="259805"/>
                    <a:pt x="1060994" y="171268"/>
                    <a:pt x="923108" y="130628"/>
                  </a:cubicBezTo>
                  <a:cubicBezTo>
                    <a:pt x="785222" y="89988"/>
                    <a:pt x="641531" y="126274"/>
                    <a:pt x="487680" y="104503"/>
                  </a:cubicBezTo>
                  <a:cubicBezTo>
                    <a:pt x="333829" y="82732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orma Livre 105"/>
            <p:cNvSpPr/>
            <p:nvPr/>
          </p:nvSpPr>
          <p:spPr>
            <a:xfrm>
              <a:off x="7790422" y="1860745"/>
              <a:ext cx="326159" cy="150291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Agrupar 106"/>
          <p:cNvGrpSpPr/>
          <p:nvPr/>
        </p:nvGrpSpPr>
        <p:grpSpPr>
          <a:xfrm>
            <a:off x="1591723" y="4822329"/>
            <a:ext cx="609311" cy="966362"/>
            <a:chOff x="9822005" y="1829351"/>
            <a:chExt cx="761152" cy="1944205"/>
          </a:xfrm>
        </p:grpSpPr>
        <p:sp>
          <p:nvSpPr>
            <p:cNvPr id="108" name="Forma Livre 107"/>
            <p:cNvSpPr/>
            <p:nvPr/>
          </p:nvSpPr>
          <p:spPr>
            <a:xfrm>
              <a:off x="9953319" y="1964988"/>
              <a:ext cx="427468" cy="1808568"/>
            </a:xfrm>
            <a:custGeom>
              <a:avLst/>
              <a:gdLst>
                <a:gd name="connsiteX0" fmla="*/ 0 w 512552"/>
                <a:gd name="connsiteY0" fmla="*/ 2121408 h 2121408"/>
                <a:gd name="connsiteX1" fmla="*/ 304800 w 512552"/>
                <a:gd name="connsiteY1" fmla="*/ 1889760 h 2121408"/>
                <a:gd name="connsiteX2" fmla="*/ 499872 w 512552"/>
                <a:gd name="connsiteY2" fmla="*/ 1487424 h 2121408"/>
                <a:gd name="connsiteX3" fmla="*/ 475488 w 512552"/>
                <a:gd name="connsiteY3" fmla="*/ 853440 h 2121408"/>
                <a:gd name="connsiteX4" fmla="*/ 329184 w 512552"/>
                <a:gd name="connsiteY4" fmla="*/ 426720 h 2121408"/>
                <a:gd name="connsiteX5" fmla="*/ 390144 w 512552"/>
                <a:gd name="connsiteY5" fmla="*/ 0 h 2121408"/>
                <a:gd name="connsiteX6" fmla="*/ 390144 w 512552"/>
                <a:gd name="connsiteY6" fmla="*/ 0 h 21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552" h="2121408">
                  <a:moveTo>
                    <a:pt x="0" y="2121408"/>
                  </a:moveTo>
                  <a:cubicBezTo>
                    <a:pt x="110744" y="2058416"/>
                    <a:pt x="221488" y="1995424"/>
                    <a:pt x="304800" y="1889760"/>
                  </a:cubicBezTo>
                  <a:cubicBezTo>
                    <a:pt x="388112" y="1784096"/>
                    <a:pt x="471424" y="1660144"/>
                    <a:pt x="499872" y="1487424"/>
                  </a:cubicBezTo>
                  <a:cubicBezTo>
                    <a:pt x="528320" y="1314704"/>
                    <a:pt x="503936" y="1030224"/>
                    <a:pt x="475488" y="853440"/>
                  </a:cubicBezTo>
                  <a:cubicBezTo>
                    <a:pt x="447040" y="676656"/>
                    <a:pt x="343408" y="568960"/>
                    <a:pt x="329184" y="426720"/>
                  </a:cubicBezTo>
                  <a:cubicBezTo>
                    <a:pt x="314960" y="284480"/>
                    <a:pt x="390144" y="0"/>
                    <a:pt x="390144" y="0"/>
                  </a:cubicBezTo>
                  <a:lnTo>
                    <a:pt x="390144" y="0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orma Livre 108"/>
            <p:cNvSpPr/>
            <p:nvPr/>
          </p:nvSpPr>
          <p:spPr>
            <a:xfrm rot="4936907">
              <a:off x="9494237" y="2961811"/>
              <a:ext cx="1201592" cy="252041"/>
            </a:xfrm>
            <a:custGeom>
              <a:avLst/>
              <a:gdLst>
                <a:gd name="connsiteX0" fmla="*/ 576943 w 576943"/>
                <a:gd name="connsiteY0" fmla="*/ 146958 h 147027"/>
                <a:gd name="connsiteX1" fmla="*/ 489857 w 576943"/>
                <a:gd name="connsiteY1" fmla="*/ 43543 h 147027"/>
                <a:gd name="connsiteX2" fmla="*/ 419100 w 576943"/>
                <a:gd name="connsiteY2" fmla="*/ 0 h 147027"/>
                <a:gd name="connsiteX3" fmla="*/ 326572 w 576943"/>
                <a:gd name="connsiteY3" fmla="*/ 43543 h 147027"/>
                <a:gd name="connsiteX4" fmla="*/ 250372 w 576943"/>
                <a:gd name="connsiteY4" fmla="*/ 103415 h 147027"/>
                <a:gd name="connsiteX5" fmla="*/ 141515 w 576943"/>
                <a:gd name="connsiteY5" fmla="*/ 146958 h 147027"/>
                <a:gd name="connsiteX6" fmla="*/ 0 w 576943"/>
                <a:gd name="connsiteY6" fmla="*/ 114300 h 147027"/>
                <a:gd name="connsiteX7" fmla="*/ 0 w 576943"/>
                <a:gd name="connsiteY7" fmla="*/ 114300 h 14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6943" h="147027">
                  <a:moveTo>
                    <a:pt x="576943" y="146958"/>
                  </a:moveTo>
                  <a:cubicBezTo>
                    <a:pt x="546553" y="107497"/>
                    <a:pt x="516164" y="68036"/>
                    <a:pt x="489857" y="43543"/>
                  </a:cubicBezTo>
                  <a:cubicBezTo>
                    <a:pt x="463550" y="19050"/>
                    <a:pt x="446314" y="0"/>
                    <a:pt x="419100" y="0"/>
                  </a:cubicBezTo>
                  <a:cubicBezTo>
                    <a:pt x="391886" y="0"/>
                    <a:pt x="354693" y="26307"/>
                    <a:pt x="326572" y="43543"/>
                  </a:cubicBezTo>
                  <a:cubicBezTo>
                    <a:pt x="298451" y="60779"/>
                    <a:pt x="281215" y="86179"/>
                    <a:pt x="250372" y="103415"/>
                  </a:cubicBezTo>
                  <a:cubicBezTo>
                    <a:pt x="219529" y="120651"/>
                    <a:pt x="183244" y="145144"/>
                    <a:pt x="141515" y="146958"/>
                  </a:cubicBezTo>
                  <a:cubicBezTo>
                    <a:pt x="99786" y="148772"/>
                    <a:pt x="0" y="114300"/>
                    <a:pt x="0" y="114300"/>
                  </a:cubicBezTo>
                  <a:lnTo>
                    <a:pt x="0" y="11430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Lágrima 109"/>
            <p:cNvSpPr/>
            <p:nvPr/>
          </p:nvSpPr>
          <p:spPr>
            <a:xfrm rot="7953544">
              <a:off x="9786065" y="2144113"/>
              <a:ext cx="351692" cy="279811"/>
            </a:xfrm>
            <a:prstGeom prst="teardrop">
              <a:avLst>
                <a:gd name="adj" fmla="val 1471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orma Livre 110"/>
            <p:cNvSpPr/>
            <p:nvPr/>
          </p:nvSpPr>
          <p:spPr>
            <a:xfrm>
              <a:off x="9946693" y="1829351"/>
              <a:ext cx="326159" cy="205340"/>
            </a:xfrm>
            <a:custGeom>
              <a:avLst/>
              <a:gdLst>
                <a:gd name="connsiteX0" fmla="*/ 1314994 w 1314994"/>
                <a:gd name="connsiteY0" fmla="*/ 348343 h 348343"/>
                <a:gd name="connsiteX1" fmla="*/ 923108 w 1314994"/>
                <a:gd name="connsiteY1" fmla="*/ 130628 h 348343"/>
                <a:gd name="connsiteX2" fmla="*/ 487680 w 1314994"/>
                <a:gd name="connsiteY2" fmla="*/ 104503 h 348343"/>
                <a:gd name="connsiteX3" fmla="*/ 0 w 1314994"/>
                <a:gd name="connsiteY3" fmla="*/ 0 h 348343"/>
                <a:gd name="connsiteX4" fmla="*/ 0 w 1314994"/>
                <a:gd name="connsiteY4" fmla="*/ 0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994" h="348343">
                  <a:moveTo>
                    <a:pt x="1314994" y="348343"/>
                  </a:moveTo>
                  <a:cubicBezTo>
                    <a:pt x="1187994" y="259805"/>
                    <a:pt x="1060994" y="171268"/>
                    <a:pt x="923108" y="130628"/>
                  </a:cubicBezTo>
                  <a:cubicBezTo>
                    <a:pt x="785222" y="89988"/>
                    <a:pt x="641531" y="126274"/>
                    <a:pt x="487680" y="104503"/>
                  </a:cubicBezTo>
                  <a:cubicBezTo>
                    <a:pt x="333829" y="82732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orma Livre 111"/>
            <p:cNvSpPr/>
            <p:nvPr/>
          </p:nvSpPr>
          <p:spPr>
            <a:xfrm>
              <a:off x="10256998" y="1860658"/>
              <a:ext cx="326159" cy="150291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Agrupar 112"/>
          <p:cNvGrpSpPr/>
          <p:nvPr/>
        </p:nvGrpSpPr>
        <p:grpSpPr>
          <a:xfrm>
            <a:off x="9283559" y="4817067"/>
            <a:ext cx="646453" cy="984042"/>
            <a:chOff x="9303747" y="4253224"/>
            <a:chExt cx="1082493" cy="1944205"/>
          </a:xfrm>
        </p:grpSpPr>
        <p:sp>
          <p:nvSpPr>
            <p:cNvPr id="114" name="Forma Livre 113"/>
            <p:cNvSpPr/>
            <p:nvPr/>
          </p:nvSpPr>
          <p:spPr>
            <a:xfrm>
              <a:off x="9756402" y="4388861"/>
              <a:ext cx="427468" cy="1808568"/>
            </a:xfrm>
            <a:custGeom>
              <a:avLst/>
              <a:gdLst>
                <a:gd name="connsiteX0" fmla="*/ 0 w 512552"/>
                <a:gd name="connsiteY0" fmla="*/ 2121408 h 2121408"/>
                <a:gd name="connsiteX1" fmla="*/ 304800 w 512552"/>
                <a:gd name="connsiteY1" fmla="*/ 1889760 h 2121408"/>
                <a:gd name="connsiteX2" fmla="*/ 499872 w 512552"/>
                <a:gd name="connsiteY2" fmla="*/ 1487424 h 2121408"/>
                <a:gd name="connsiteX3" fmla="*/ 475488 w 512552"/>
                <a:gd name="connsiteY3" fmla="*/ 853440 h 2121408"/>
                <a:gd name="connsiteX4" fmla="*/ 329184 w 512552"/>
                <a:gd name="connsiteY4" fmla="*/ 426720 h 2121408"/>
                <a:gd name="connsiteX5" fmla="*/ 390144 w 512552"/>
                <a:gd name="connsiteY5" fmla="*/ 0 h 2121408"/>
                <a:gd name="connsiteX6" fmla="*/ 390144 w 512552"/>
                <a:gd name="connsiteY6" fmla="*/ 0 h 21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552" h="2121408">
                  <a:moveTo>
                    <a:pt x="0" y="2121408"/>
                  </a:moveTo>
                  <a:cubicBezTo>
                    <a:pt x="110744" y="2058416"/>
                    <a:pt x="221488" y="1995424"/>
                    <a:pt x="304800" y="1889760"/>
                  </a:cubicBezTo>
                  <a:cubicBezTo>
                    <a:pt x="388112" y="1784096"/>
                    <a:pt x="471424" y="1660144"/>
                    <a:pt x="499872" y="1487424"/>
                  </a:cubicBezTo>
                  <a:cubicBezTo>
                    <a:pt x="528320" y="1314704"/>
                    <a:pt x="503936" y="1030224"/>
                    <a:pt x="475488" y="853440"/>
                  </a:cubicBezTo>
                  <a:cubicBezTo>
                    <a:pt x="447040" y="676656"/>
                    <a:pt x="343408" y="568960"/>
                    <a:pt x="329184" y="426720"/>
                  </a:cubicBezTo>
                  <a:cubicBezTo>
                    <a:pt x="314960" y="284480"/>
                    <a:pt x="390144" y="0"/>
                    <a:pt x="390144" y="0"/>
                  </a:cubicBezTo>
                  <a:lnTo>
                    <a:pt x="390144" y="0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Lágrima 115"/>
            <p:cNvSpPr/>
            <p:nvPr/>
          </p:nvSpPr>
          <p:spPr>
            <a:xfrm rot="3836407">
              <a:off x="9324413" y="4875976"/>
              <a:ext cx="351691" cy="279810"/>
            </a:xfrm>
            <a:prstGeom prst="teardrop">
              <a:avLst>
                <a:gd name="adj" fmla="val 1471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orma Livre 116"/>
            <p:cNvSpPr/>
            <p:nvPr/>
          </p:nvSpPr>
          <p:spPr>
            <a:xfrm>
              <a:off x="9749776" y="4253224"/>
              <a:ext cx="326159" cy="205340"/>
            </a:xfrm>
            <a:custGeom>
              <a:avLst/>
              <a:gdLst>
                <a:gd name="connsiteX0" fmla="*/ 1314994 w 1314994"/>
                <a:gd name="connsiteY0" fmla="*/ 348343 h 348343"/>
                <a:gd name="connsiteX1" fmla="*/ 923108 w 1314994"/>
                <a:gd name="connsiteY1" fmla="*/ 130628 h 348343"/>
                <a:gd name="connsiteX2" fmla="*/ 487680 w 1314994"/>
                <a:gd name="connsiteY2" fmla="*/ 104503 h 348343"/>
                <a:gd name="connsiteX3" fmla="*/ 0 w 1314994"/>
                <a:gd name="connsiteY3" fmla="*/ 0 h 348343"/>
                <a:gd name="connsiteX4" fmla="*/ 0 w 1314994"/>
                <a:gd name="connsiteY4" fmla="*/ 0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994" h="348343">
                  <a:moveTo>
                    <a:pt x="1314994" y="348343"/>
                  </a:moveTo>
                  <a:cubicBezTo>
                    <a:pt x="1187994" y="259805"/>
                    <a:pt x="1060994" y="171268"/>
                    <a:pt x="923108" y="130628"/>
                  </a:cubicBezTo>
                  <a:cubicBezTo>
                    <a:pt x="785222" y="89988"/>
                    <a:pt x="641531" y="126274"/>
                    <a:pt x="487680" y="104503"/>
                  </a:cubicBezTo>
                  <a:cubicBezTo>
                    <a:pt x="333829" y="82732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orma Livre 117"/>
            <p:cNvSpPr/>
            <p:nvPr/>
          </p:nvSpPr>
          <p:spPr>
            <a:xfrm>
              <a:off x="10060081" y="4284531"/>
              <a:ext cx="326159" cy="150291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635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orma Livre 118"/>
            <p:cNvSpPr/>
            <p:nvPr/>
          </p:nvSpPr>
          <p:spPr>
            <a:xfrm rot="20929212">
              <a:off x="9692329" y="4998536"/>
              <a:ext cx="438680" cy="127690"/>
            </a:xfrm>
            <a:custGeom>
              <a:avLst/>
              <a:gdLst>
                <a:gd name="connsiteX0" fmla="*/ 576943 w 576943"/>
                <a:gd name="connsiteY0" fmla="*/ 146958 h 147027"/>
                <a:gd name="connsiteX1" fmla="*/ 489857 w 576943"/>
                <a:gd name="connsiteY1" fmla="*/ 43543 h 147027"/>
                <a:gd name="connsiteX2" fmla="*/ 419100 w 576943"/>
                <a:gd name="connsiteY2" fmla="*/ 0 h 147027"/>
                <a:gd name="connsiteX3" fmla="*/ 326572 w 576943"/>
                <a:gd name="connsiteY3" fmla="*/ 43543 h 147027"/>
                <a:gd name="connsiteX4" fmla="*/ 250372 w 576943"/>
                <a:gd name="connsiteY4" fmla="*/ 103415 h 147027"/>
                <a:gd name="connsiteX5" fmla="*/ 141515 w 576943"/>
                <a:gd name="connsiteY5" fmla="*/ 146958 h 147027"/>
                <a:gd name="connsiteX6" fmla="*/ 0 w 576943"/>
                <a:gd name="connsiteY6" fmla="*/ 114300 h 147027"/>
                <a:gd name="connsiteX7" fmla="*/ 0 w 576943"/>
                <a:gd name="connsiteY7" fmla="*/ 114300 h 14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6943" h="147027">
                  <a:moveTo>
                    <a:pt x="576943" y="146958"/>
                  </a:moveTo>
                  <a:cubicBezTo>
                    <a:pt x="546553" y="107497"/>
                    <a:pt x="516164" y="68036"/>
                    <a:pt x="489857" y="43543"/>
                  </a:cubicBezTo>
                  <a:cubicBezTo>
                    <a:pt x="463550" y="19050"/>
                    <a:pt x="446314" y="0"/>
                    <a:pt x="419100" y="0"/>
                  </a:cubicBezTo>
                  <a:cubicBezTo>
                    <a:pt x="391886" y="0"/>
                    <a:pt x="354693" y="26307"/>
                    <a:pt x="326572" y="43543"/>
                  </a:cubicBezTo>
                  <a:cubicBezTo>
                    <a:pt x="298451" y="60779"/>
                    <a:pt x="281215" y="86179"/>
                    <a:pt x="250372" y="103415"/>
                  </a:cubicBezTo>
                  <a:cubicBezTo>
                    <a:pt x="219529" y="120651"/>
                    <a:pt x="183244" y="145144"/>
                    <a:pt x="141515" y="146958"/>
                  </a:cubicBezTo>
                  <a:cubicBezTo>
                    <a:pt x="99786" y="148772"/>
                    <a:pt x="0" y="114300"/>
                    <a:pt x="0" y="114300"/>
                  </a:cubicBezTo>
                  <a:lnTo>
                    <a:pt x="0" y="11430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Lágrima 119"/>
            <p:cNvSpPr/>
            <p:nvPr/>
          </p:nvSpPr>
          <p:spPr>
            <a:xfrm rot="2653637">
              <a:off x="9303747" y="5003353"/>
              <a:ext cx="265671" cy="468119"/>
            </a:xfrm>
            <a:prstGeom prst="teardrop">
              <a:avLst>
                <a:gd name="adj" fmla="val 147144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CaixaDeTexto 120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46447" y="3101719"/>
            <a:ext cx="1196753" cy="116729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riângulo 35"/>
          <p:cNvSpPr/>
          <p:nvPr/>
        </p:nvSpPr>
        <p:spPr>
          <a:xfrm rot="14414847">
            <a:off x="6640492" y="3334486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riângulo 36"/>
          <p:cNvSpPr/>
          <p:nvPr/>
        </p:nvSpPr>
        <p:spPr>
          <a:xfrm rot="15360632">
            <a:off x="6710565" y="3559030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riângulo 37"/>
          <p:cNvSpPr/>
          <p:nvPr/>
        </p:nvSpPr>
        <p:spPr>
          <a:xfrm rot="9507859">
            <a:off x="5815940" y="254102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riângulo 38"/>
          <p:cNvSpPr/>
          <p:nvPr/>
        </p:nvSpPr>
        <p:spPr>
          <a:xfrm rot="7972802">
            <a:off x="8898196" y="3231534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riângulo 39"/>
          <p:cNvSpPr/>
          <p:nvPr/>
        </p:nvSpPr>
        <p:spPr>
          <a:xfrm rot="1395368">
            <a:off x="8779556" y="4336024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40"/>
          <p:cNvSpPr/>
          <p:nvPr/>
        </p:nvSpPr>
        <p:spPr>
          <a:xfrm rot="6935917">
            <a:off x="8607809" y="3513305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riângulo 41"/>
          <p:cNvSpPr/>
          <p:nvPr/>
        </p:nvSpPr>
        <p:spPr>
          <a:xfrm rot="4826217">
            <a:off x="8585562" y="397657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riângulo 42"/>
          <p:cNvSpPr/>
          <p:nvPr/>
        </p:nvSpPr>
        <p:spPr>
          <a:xfrm rot="18293158">
            <a:off x="9650068" y="433709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riângulo 43"/>
          <p:cNvSpPr/>
          <p:nvPr/>
        </p:nvSpPr>
        <p:spPr>
          <a:xfrm rot="16704895">
            <a:off x="9722633" y="4033011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riângulo 44"/>
          <p:cNvSpPr/>
          <p:nvPr/>
        </p:nvSpPr>
        <p:spPr>
          <a:xfrm rot="14806452">
            <a:off x="9709071" y="371734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02142" y="1383238"/>
            <a:ext cx="47243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VARIATIONS IN CONFIGURATION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PANCREATIC DUCT: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Agrupar 80"/>
          <p:cNvGrpSpPr/>
          <p:nvPr/>
        </p:nvGrpSpPr>
        <p:grpSpPr>
          <a:xfrm>
            <a:off x="1024336" y="2303818"/>
            <a:ext cx="3503673" cy="3074430"/>
            <a:chOff x="5052915" y="727536"/>
            <a:chExt cx="3530600" cy="2804364"/>
          </a:xfrm>
        </p:grpSpPr>
        <p:pic>
          <p:nvPicPr>
            <p:cNvPr id="82" name="Imagem 81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5052915" y="1131600"/>
              <a:ext cx="3530600" cy="2400300"/>
            </a:xfrm>
            <a:prstGeom prst="rect">
              <a:avLst/>
            </a:prstGeom>
          </p:spPr>
        </p:pic>
        <p:pic>
          <p:nvPicPr>
            <p:cNvPr id="83" name="Imagem 8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5267121" y="727536"/>
              <a:ext cx="1727200" cy="2146300"/>
            </a:xfrm>
            <a:prstGeom prst="rect">
              <a:avLst/>
            </a:prstGeom>
          </p:spPr>
        </p:pic>
      </p:grpSp>
      <p:grpSp>
        <p:nvGrpSpPr>
          <p:cNvPr id="84" name="Agrupar 83"/>
          <p:cNvGrpSpPr/>
          <p:nvPr/>
        </p:nvGrpSpPr>
        <p:grpSpPr>
          <a:xfrm>
            <a:off x="864605" y="5340476"/>
            <a:ext cx="3493206" cy="470488"/>
            <a:chOff x="617499" y="5698284"/>
            <a:chExt cx="3493206" cy="470488"/>
          </a:xfrm>
        </p:grpSpPr>
        <p:sp>
          <p:nvSpPr>
            <p:cNvPr id="85" name="Paralelogramo 84"/>
            <p:cNvSpPr/>
            <p:nvPr/>
          </p:nvSpPr>
          <p:spPr>
            <a:xfrm>
              <a:off x="617499" y="5698284"/>
              <a:ext cx="3493206" cy="457876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798325" y="5707107"/>
              <a:ext cx="32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BIFID CONFIGURATION WITH DOMINANT DUCT OF WIRSUNG DRAINAGE WITHOUT DIVISUM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7" name="Retângulo 86"/>
          <p:cNvSpPr/>
          <p:nvPr/>
        </p:nvSpPr>
        <p:spPr>
          <a:xfrm>
            <a:off x="887634" y="2342765"/>
            <a:ext cx="886845" cy="461665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COMMON BILE DUCT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3603964" y="4467530"/>
            <a:ext cx="1018827" cy="276999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DUODENUM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380519" y="4016598"/>
            <a:ext cx="698547" cy="461665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MINOR PAPILLA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693936" y="4719700"/>
            <a:ext cx="698547" cy="461665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MAJOR PAPILLA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tângulo 90"/>
          <p:cNvSpPr/>
          <p:nvPr/>
        </p:nvSpPr>
        <p:spPr>
          <a:xfrm>
            <a:off x="276307" y="3019928"/>
            <a:ext cx="1331844" cy="646331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DORSAL PANCREATIC DUCT (SANTORINI)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2760571" y="3739355"/>
            <a:ext cx="1327266" cy="646331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VENTRAL PANCREATIC DUCT (WIRSUNG)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Seta para a Direita Entalhada 92"/>
          <p:cNvSpPr/>
          <p:nvPr/>
        </p:nvSpPr>
        <p:spPr>
          <a:xfrm rot="21220657">
            <a:off x="2212579" y="4096959"/>
            <a:ext cx="514970" cy="64501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Seta para a Direita Entalhada 93"/>
          <p:cNvSpPr/>
          <p:nvPr/>
        </p:nvSpPr>
        <p:spPr>
          <a:xfrm rot="10643568">
            <a:off x="1098800" y="4253185"/>
            <a:ext cx="445201" cy="55621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Seta para a Direita Entalhada 94"/>
          <p:cNvSpPr/>
          <p:nvPr/>
        </p:nvSpPr>
        <p:spPr>
          <a:xfrm rot="9640131">
            <a:off x="1402140" y="4681193"/>
            <a:ext cx="445201" cy="55621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Seta para a Direita Entalhada 95"/>
          <p:cNvSpPr/>
          <p:nvPr/>
        </p:nvSpPr>
        <p:spPr>
          <a:xfrm rot="13609268">
            <a:off x="1350156" y="3860532"/>
            <a:ext cx="557690" cy="4571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Seta para a Direita Entalhada 96"/>
          <p:cNvSpPr/>
          <p:nvPr/>
        </p:nvSpPr>
        <p:spPr>
          <a:xfrm rot="13491152">
            <a:off x="1534291" y="2987811"/>
            <a:ext cx="529690" cy="4571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Imagem 9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17378" y="1320175"/>
            <a:ext cx="2368567" cy="1699753"/>
          </a:xfrm>
          <a:prstGeom prst="rect">
            <a:avLst/>
          </a:prstGeom>
        </p:spPr>
      </p:pic>
      <p:pic>
        <p:nvPicPr>
          <p:cNvPr id="101" name="Imagem 10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84468" y="1069094"/>
            <a:ext cx="1158723" cy="1519885"/>
          </a:xfrm>
          <a:prstGeom prst="rect">
            <a:avLst/>
          </a:prstGeom>
        </p:spPr>
      </p:pic>
      <p:sp>
        <p:nvSpPr>
          <p:cNvPr id="103" name="Paralelogramo 102"/>
          <p:cNvSpPr/>
          <p:nvPr/>
        </p:nvSpPr>
        <p:spPr>
          <a:xfrm>
            <a:off x="4955058" y="2975286"/>
            <a:ext cx="3493206" cy="646330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CaixaDeTexto 103"/>
          <p:cNvSpPr txBox="1"/>
          <p:nvPr/>
        </p:nvSpPr>
        <p:spPr>
          <a:xfrm>
            <a:off x="5135884" y="2984109"/>
            <a:ext cx="325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BIFID CONFIGURATION WITH DOMINANT DORSAL PANCREATIC DUCT DRAINAGE WITHOUT DIVISUM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Imagem 10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088347" y="1407278"/>
            <a:ext cx="2368567" cy="1699753"/>
          </a:xfrm>
          <a:prstGeom prst="rect">
            <a:avLst/>
          </a:prstGeom>
        </p:spPr>
      </p:pic>
      <p:pic>
        <p:nvPicPr>
          <p:cNvPr id="107" name="Imagem 10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38885" y="1115820"/>
            <a:ext cx="1158723" cy="1519885"/>
          </a:xfrm>
          <a:prstGeom prst="rect">
            <a:avLst/>
          </a:prstGeom>
        </p:spPr>
      </p:pic>
      <p:sp>
        <p:nvSpPr>
          <p:cNvPr id="109" name="Paralelogramo 108"/>
          <p:cNvSpPr/>
          <p:nvPr/>
        </p:nvSpPr>
        <p:spPr>
          <a:xfrm>
            <a:off x="8523534" y="3062574"/>
            <a:ext cx="3493206" cy="457876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CaixaDeTexto 109"/>
          <p:cNvSpPr txBox="1"/>
          <p:nvPr/>
        </p:nvSpPr>
        <p:spPr>
          <a:xfrm>
            <a:off x="8704360" y="3071398"/>
            <a:ext cx="325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RUDIMENTARY NON-DRAINING DORSAL PANCREATIC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Imagem 11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00471" y="3948508"/>
            <a:ext cx="2368567" cy="1699753"/>
          </a:xfrm>
          <a:prstGeom prst="rect">
            <a:avLst/>
          </a:prstGeom>
        </p:spPr>
      </p:pic>
      <p:pic>
        <p:nvPicPr>
          <p:cNvPr id="113" name="Imagem 11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20045" y="3645808"/>
            <a:ext cx="1158723" cy="1519885"/>
          </a:xfrm>
          <a:prstGeom prst="rect">
            <a:avLst/>
          </a:prstGeom>
        </p:spPr>
      </p:pic>
      <p:sp>
        <p:nvSpPr>
          <p:cNvPr id="115" name="Paralelogramo 114"/>
          <p:cNvSpPr/>
          <p:nvPr/>
        </p:nvSpPr>
        <p:spPr>
          <a:xfrm>
            <a:off x="4956872" y="5597911"/>
            <a:ext cx="3493206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5137698" y="5606734"/>
            <a:ext cx="3251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PANCREAS DIVISUM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Imagem 11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256967" y="3956129"/>
            <a:ext cx="2360047" cy="1690760"/>
          </a:xfrm>
          <a:prstGeom prst="rect">
            <a:avLst/>
          </a:prstGeom>
        </p:spPr>
      </p:pic>
      <p:pic>
        <p:nvPicPr>
          <p:cNvPr id="119" name="Imagem 11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393418" y="3679310"/>
            <a:ext cx="1158723" cy="1519885"/>
          </a:xfrm>
          <a:prstGeom prst="rect">
            <a:avLst/>
          </a:prstGeom>
        </p:spPr>
      </p:pic>
      <p:sp>
        <p:nvSpPr>
          <p:cNvPr id="121" name="Paralelogramo 120"/>
          <p:cNvSpPr/>
          <p:nvPr/>
        </p:nvSpPr>
        <p:spPr>
          <a:xfrm>
            <a:off x="8509109" y="5597911"/>
            <a:ext cx="3493206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CaixaDeTexto 121"/>
          <p:cNvSpPr txBox="1"/>
          <p:nvPr/>
        </p:nvSpPr>
        <p:spPr>
          <a:xfrm>
            <a:off x="8689935" y="5606734"/>
            <a:ext cx="3251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ANSA PANCREATICA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CaixaDeTexto 129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09432" y="1517936"/>
            <a:ext cx="3562722" cy="27211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83025" y="3257652"/>
            <a:ext cx="2083315" cy="465048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LONG PANCREATOBILIARY COMMON DUCT ( &gt; 1,5cm )</a:t>
            </a:r>
            <a:endParaRPr kumimoji="0" lang="pt-BR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9432" y="4144390"/>
            <a:ext cx="3359306" cy="175432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32000" endPos="17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sng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FACTOR FOR:</a:t>
            </a:r>
            <a:endParaRPr kumimoji="0" lang="pt-BR" sz="1800" b="1" i="0" u="sng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PANCREATITIS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CHOLANGITIS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CHOLEDOCHAL CYSTS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TREE NEOPLASIA (</a:t>
            </a:r>
            <a:r>
              <a:rPr kumimoji="0" lang="pt-BR" sz="1800" b="1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</a:t>
            </a: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gallbladder</a:t>
            </a: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16777" y="1094008"/>
            <a:ext cx="57039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PANCREATOBILIARY JUNCTION (APBJ):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email"/>
          <a:srcRect l="50364" t="28878" r="1825" b="18825"/>
          <a:stretch>
            <a:fillRect/>
          </a:stretch>
        </p:blipFill>
        <p:spPr>
          <a:xfrm>
            <a:off x="4244987" y="1517936"/>
            <a:ext cx="2562572" cy="193606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271333" y="3290284"/>
            <a:ext cx="25604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COMMON DUCT DRAINING INTO MAIN PANCREATIC DUCT (RED ARROWHEAD)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email"/>
          <a:srcRect l="215" t="28878" r="51975" b="18825"/>
          <a:stretch>
            <a:fillRect/>
          </a:stretch>
        </p:blipFill>
        <p:spPr>
          <a:xfrm>
            <a:off x="4173544" y="3870294"/>
            <a:ext cx="2562573" cy="193606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269221" y="5635923"/>
            <a:ext cx="25625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PANCREATIC DUCT DRAINING INTO BILIARY COMMON DUCT (RED ARROWHEAD)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271332" y="1553359"/>
            <a:ext cx="788865" cy="2616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 TYPE</a:t>
            </a:r>
            <a:endParaRPr kumimoji="0" lang="pt-BR" sz="11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310077" y="3882828"/>
            <a:ext cx="788865" cy="2616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 TYPE</a:t>
            </a:r>
            <a:endParaRPr kumimoji="0" lang="pt-BR" sz="11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36249" y="1899970"/>
            <a:ext cx="1956559" cy="124134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825061" y="1899970"/>
            <a:ext cx="1956559" cy="1241346"/>
          </a:xfrm>
          <a:prstGeom prst="rect">
            <a:avLst/>
          </a:prstGeom>
        </p:spPr>
      </p:pic>
      <p:sp>
        <p:nvSpPr>
          <p:cNvPr id="22" name="Paralelogramo 21"/>
          <p:cNvSpPr/>
          <p:nvPr/>
        </p:nvSpPr>
        <p:spPr>
          <a:xfrm>
            <a:off x="7280390" y="3141316"/>
            <a:ext cx="2273468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376759" y="3150139"/>
            <a:ext cx="211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DESCENDING COURSE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aralelogramo 23"/>
          <p:cNvSpPr/>
          <p:nvPr/>
        </p:nvSpPr>
        <p:spPr>
          <a:xfrm>
            <a:off x="9581117" y="3141316"/>
            <a:ext cx="2273468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677486" y="3150139"/>
            <a:ext cx="211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COURSE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825060" y="3883630"/>
            <a:ext cx="1956559" cy="124134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36248" y="3883630"/>
            <a:ext cx="1956559" cy="1241346"/>
          </a:xfrm>
          <a:prstGeom prst="rect">
            <a:avLst/>
          </a:prstGeom>
        </p:spPr>
      </p:pic>
      <p:sp>
        <p:nvSpPr>
          <p:cNvPr id="28" name="Paralelogramo 27"/>
          <p:cNvSpPr/>
          <p:nvPr/>
        </p:nvSpPr>
        <p:spPr>
          <a:xfrm>
            <a:off x="7280390" y="5123976"/>
            <a:ext cx="2273468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376759" y="5132799"/>
            <a:ext cx="211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SIGMOID COURSE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alelogramo 29"/>
          <p:cNvSpPr/>
          <p:nvPr/>
        </p:nvSpPr>
        <p:spPr>
          <a:xfrm>
            <a:off x="9581117" y="5123976"/>
            <a:ext cx="2273468" cy="285822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9677486" y="5132799"/>
            <a:ext cx="211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SHAPED COURSE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7326397" y="1094008"/>
            <a:ext cx="47021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VARIATIONS IN COURSE OF THE PANCREATIC DUCT: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riângulo 32"/>
          <p:cNvSpPr/>
          <p:nvPr/>
        </p:nvSpPr>
        <p:spPr>
          <a:xfrm rot="19344154">
            <a:off x="5718650" y="5436489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ângulo 33"/>
          <p:cNvSpPr/>
          <p:nvPr/>
        </p:nvSpPr>
        <p:spPr>
          <a:xfrm rot="6845640">
            <a:off x="5215126" y="2902694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061345" y="1504171"/>
            <a:ext cx="4621221" cy="3849657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1745673" y="4890886"/>
            <a:ext cx="2834685" cy="700324"/>
            <a:chOff x="8926832" y="3856462"/>
            <a:chExt cx="2641600" cy="775746"/>
          </a:xfrm>
        </p:grpSpPr>
        <p:sp>
          <p:nvSpPr>
            <p:cNvPr id="5" name="Paralelogramo 4"/>
            <p:cNvSpPr/>
            <p:nvPr/>
          </p:nvSpPr>
          <p:spPr>
            <a:xfrm>
              <a:off x="8926832" y="3856462"/>
              <a:ext cx="2641600" cy="775746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9096810" y="3886363"/>
              <a:ext cx="1200438" cy="715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PANCREAS 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DIVISUM (RED ARROWHEADS)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Imagem 8" descr="Foto preta e branca de vaso com flores&#10;&#10;Descrição gerada automaticamente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6362798" y="1504171"/>
            <a:ext cx="4855420" cy="3849657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3298414" y="4821769"/>
            <a:ext cx="1030529" cy="769441"/>
            <a:chOff x="8823689" y="3294708"/>
            <a:chExt cx="3530600" cy="2827756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823689" y="3722164"/>
              <a:ext cx="3530600" cy="2400300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9001926" y="3294708"/>
              <a:ext cx="1727200" cy="2146300"/>
            </a:xfrm>
            <a:prstGeom prst="rect">
              <a:avLst/>
            </a:prstGeom>
          </p:spPr>
        </p:pic>
      </p:grpSp>
      <p:sp>
        <p:nvSpPr>
          <p:cNvPr id="20" name="Paralelogramo 19"/>
          <p:cNvSpPr/>
          <p:nvPr/>
        </p:nvSpPr>
        <p:spPr>
          <a:xfrm>
            <a:off x="7611644" y="4890886"/>
            <a:ext cx="2641600" cy="700324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877228" y="4954371"/>
            <a:ext cx="120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SHAPED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(RED ARROWHEADS)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053829" y="4919096"/>
            <a:ext cx="1029435" cy="653129"/>
          </a:xfrm>
          <a:prstGeom prst="rect">
            <a:avLst/>
          </a:prstGeom>
        </p:spPr>
      </p:pic>
      <p:sp>
        <p:nvSpPr>
          <p:cNvPr id="14" name="Triângulo 13"/>
          <p:cNvSpPr/>
          <p:nvPr/>
        </p:nvSpPr>
        <p:spPr>
          <a:xfrm rot="19344154">
            <a:off x="2742402" y="4307754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riângulo 14"/>
          <p:cNvSpPr/>
          <p:nvPr/>
        </p:nvSpPr>
        <p:spPr>
          <a:xfrm rot="19344154">
            <a:off x="2887516" y="4149141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iângulo 15"/>
          <p:cNvSpPr/>
          <p:nvPr/>
        </p:nvSpPr>
        <p:spPr>
          <a:xfrm rot="19344154">
            <a:off x="3032631" y="3996745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riângulo 24"/>
          <p:cNvSpPr/>
          <p:nvPr/>
        </p:nvSpPr>
        <p:spPr>
          <a:xfrm rot="1258726">
            <a:off x="8327074" y="4240557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iângulo 25"/>
          <p:cNvSpPr/>
          <p:nvPr/>
        </p:nvSpPr>
        <p:spPr>
          <a:xfrm rot="19745205">
            <a:off x="8589473" y="4232299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riângulo 26"/>
          <p:cNvSpPr/>
          <p:nvPr/>
        </p:nvSpPr>
        <p:spPr>
          <a:xfrm rot="16024477">
            <a:off x="8663767" y="3924579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riângulo 27"/>
          <p:cNvSpPr/>
          <p:nvPr/>
        </p:nvSpPr>
        <p:spPr>
          <a:xfrm rot="13201259">
            <a:off x="8521476" y="3656298"/>
            <a:ext cx="131561" cy="129447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93704" y="98366"/>
            <a:ext cx="6004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DO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MRCP?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79414" y="1074274"/>
            <a:ext cx="1990579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CHOLESTASIS OR CHOLESTATIC SYNDROME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14186" y="1082669"/>
            <a:ext cx="2176976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OF</a:t>
            </a:r>
            <a:b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ANATOMIC VARIATIONS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35355" y="1082669"/>
            <a:ext cx="1807699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PREOPERATIVE 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HEPATIC RESECTION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7247" y="1082669"/>
            <a:ext cx="1983546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POSTOPERATIVE EVALUATION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95261" y="2114399"/>
            <a:ext cx="2144151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DIAGNOSIS AND EVALUATION OF PSC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95124" y="2114399"/>
            <a:ext cx="1990579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PANCREATITIS OF</a:t>
            </a:r>
            <a:b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UNKNOWN ETIOLOGY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41414" y="2114399"/>
            <a:ext cx="2387023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UNSUCCESSFUL ERCP OR CONTRAINDICATION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884147" y="2114399"/>
            <a:ext cx="3361213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BILIARY-ENTERIC ANASTOMOSIS (BILROTH II </a:t>
            </a:r>
            <a:r>
              <a:rPr kumimoji="0" lang="pt-BR" sz="1800" b="1" i="0" u="none" strike="noStrike" kern="1200" cap="none" spc="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CHOLEDOCHOJEJUNOSTOMY)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55325" y="3728388"/>
            <a:ext cx="1977809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NONINVASIVE</a:t>
            </a:r>
            <a:b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92747" y="3728387"/>
            <a:ext cx="2387022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NOT USE IONIZING RADIATION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55324" y="4436951"/>
            <a:ext cx="4424444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OPERATOR DEPENDENT THAN</a:t>
            </a:r>
            <a:b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ULTRASOUND AND ERCP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58688" y="5145514"/>
            <a:ext cx="4424444" cy="92333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DETECTION OF EXTRADUCTAL DISEASE (WHEN COMBINED WITH T1 AND T2 WEIGHTED IMAGES)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508188" y="3723932"/>
            <a:ext cx="4424444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EXPENSIVE (WHEN COMPARED TO ULTRASOUND)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508188" y="4432496"/>
            <a:ext cx="4424444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PATIENT’S COOPERATION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(BREATH HOLD – STAY STILL)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508188" y="5852884"/>
            <a:ext cx="4424444" cy="92333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POORER SPATIAL RESOLUTION / DEFINITION (WHEN COMPARED 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ERCP)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879414" y="3158383"/>
            <a:ext cx="897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ADVANTAGES        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VS.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DISADVANTAGES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5543" y="3399960"/>
            <a:ext cx="1715249" cy="250426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800937" y="3408925"/>
            <a:ext cx="1715249" cy="2504264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6508188" y="5141060"/>
            <a:ext cx="4424444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INABILITY TO INTERVENE / BIOPSY (WHEN COMPARED TO ERCP)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202" y="2346237"/>
            <a:ext cx="2144151" cy="52322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400" b="1" spc="50" dirty="0">
                <a:solidFill>
                  <a:prstClr val="white"/>
                </a:solidFill>
                <a:latin typeface="Calibri" panose="020F0502020204030204"/>
              </a:rPr>
              <a:t>TWO-DIMENSIONAL (</a:t>
            </a: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2D) RADIAL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17546" y="2335596"/>
            <a:ext cx="2978069" cy="52322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CHOLANGIO (THREE-DIMENSIONAL)  3D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aralelogramo 5"/>
          <p:cNvSpPr/>
          <p:nvPr/>
        </p:nvSpPr>
        <p:spPr>
          <a:xfrm>
            <a:off x="511237" y="1109476"/>
            <a:ext cx="3749584" cy="895008"/>
          </a:xfrm>
          <a:prstGeom prst="parallelogram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40012" y="1169480"/>
            <a:ext cx="3263490" cy="10464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MRPC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BASED ON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HEAVILY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T2-WEIGHTED SEQUENCES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ralelogramo 7"/>
          <p:cNvSpPr/>
          <p:nvPr/>
        </p:nvSpPr>
        <p:spPr>
          <a:xfrm>
            <a:off x="4482829" y="1109476"/>
            <a:ext cx="3447773" cy="895008"/>
          </a:xfrm>
          <a:prstGeom prst="parallelogram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861718" y="1046369"/>
            <a:ext cx="3168900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STATIONARY FLUID-FILLED STRUCTURES’ SIGNAL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GREATLY INCREASED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alelogramo 9"/>
          <p:cNvSpPr/>
          <p:nvPr/>
        </p:nvSpPr>
        <p:spPr>
          <a:xfrm>
            <a:off x="8152610" y="1109476"/>
            <a:ext cx="3447773" cy="895008"/>
          </a:xfrm>
          <a:prstGeom prst="parallelogram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531499" y="1046370"/>
            <a:ext cx="3168900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RESULTING IN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DUCT-TO-BACKGROUND CONTRAST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225494" y="1406961"/>
            <a:ext cx="328615" cy="300038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888286" y="1406961"/>
            <a:ext cx="328615" cy="300038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31515" y="2335596"/>
            <a:ext cx="2841015" cy="52322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POSTSECRETIN ADMINISTRATION ACQUISITION MRCP (S-MRCP)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10474" y="2883131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BREATH-HOLD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10474" y="3345088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5-8 SLICES (40 mm)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10474" y="3807045"/>
            <a:ext cx="3065606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 FOR THIN SLAB ACQUISITIONS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10474" y="4564417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 DETAILS OF BD/PD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821991" y="2878493"/>
            <a:ext cx="4520062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TRIGGERING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821991" y="3350532"/>
            <a:ext cx="4520062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VOLUME ACQUISITION 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(THIN SLICES)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821990" y="4122109"/>
            <a:ext cx="4520063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3-5 MINUTES ACQUISITION TIME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821990" y="4564417"/>
            <a:ext cx="4520063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MPR AND 3D REFORMATTING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8587966" y="2862773"/>
            <a:ext cx="3065606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 SECRETIN STIMULATES PANCREATIC SECRETION 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8587966" y="3636171"/>
            <a:ext cx="3065606" cy="10156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FOR BETTER VISUALIZATION OF PANCREATIC DUCTS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691688" y="5486701"/>
            <a:ext cx="192391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9000">
                <a:srgbClr val="B8D6A3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4-6 HOUR FASTING IS REQUIRED PRIOR TO THE STUDY</a:t>
            </a:r>
            <a:endParaRPr kumimoji="0" lang="pt-BR" sz="16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4225494" y="5306333"/>
            <a:ext cx="332285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REDUCES FLUID SECRETION WITHIN THE STOMACH AND DUODENUM</a:t>
            </a:r>
            <a:endParaRPr kumimoji="0" lang="pt-BR" sz="1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225493" y="5892904"/>
            <a:ext cx="3322858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REDUCES BOWEL PERISTALSIS</a:t>
            </a:r>
            <a:endParaRPr kumimoji="0" lang="pt-BR" sz="1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225492" y="6259190"/>
            <a:ext cx="332285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PROMOTES GALLBLADDER DISTENSION</a:t>
            </a:r>
            <a:endParaRPr kumimoji="0" lang="pt-BR" sz="1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072569" y="5330803"/>
            <a:ext cx="3098287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ANTICHOLINERGIC / ANTISPASMODIC DRUGS CAN BE USED AS WELL</a:t>
            </a:r>
            <a:endParaRPr kumimoji="0" lang="pt-BR" sz="1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visa 29"/>
          <p:cNvSpPr/>
          <p:nvPr/>
        </p:nvSpPr>
        <p:spPr>
          <a:xfrm rot="10800000">
            <a:off x="3716105" y="5306333"/>
            <a:ext cx="328615" cy="1260634"/>
          </a:xfrm>
          <a:prstGeom prst="chevron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eta Dobrada 30"/>
          <p:cNvSpPr/>
          <p:nvPr/>
        </p:nvSpPr>
        <p:spPr>
          <a:xfrm rot="10800000">
            <a:off x="7548351" y="5840098"/>
            <a:ext cx="1470944" cy="312407"/>
          </a:xfrm>
          <a:prstGeom prst="bentArrow">
            <a:avLst>
              <a:gd name="adj1" fmla="val 25000"/>
              <a:gd name="adj2" fmla="val 32755"/>
              <a:gd name="adj3" fmla="val 50000"/>
              <a:gd name="adj4" fmla="val 43750"/>
            </a:avLst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2199228" y="116693"/>
            <a:ext cx="7793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NIQUE &amp; PROTOCOLS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949474" y="-10989"/>
            <a:ext cx="750417" cy="555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Uma imagem contendo no interior, objeto, branco, mesa&#10;&#10;Descrição gerada automaticamente"/>
          <p:cNvPicPr>
            <a:picLocks noChangeAspect="1"/>
          </p:cNvPicPr>
          <p:nvPr/>
        </p:nvPicPr>
        <p:blipFill rotWithShape="1">
          <a:blip r:embed="rId1">
            <a:alphaModFix amt="92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938889"/>
            <a:ext cx="12192000" cy="514017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180388" y="3071383"/>
            <a:ext cx="2144151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RADIAL</a:t>
            </a:r>
            <a:endParaRPr kumimoji="0" lang="pt-BR" sz="32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713342" y="3748491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BREATH-HOLD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713342" y="4210448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5-8 SLICES (40 mm)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713342" y="4672405"/>
            <a:ext cx="3065606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 FOR THIN SLAB ACQUISITIONS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713342" y="5429777"/>
            <a:ext cx="306560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 DETAILS OF BD/PD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0" y="2767572"/>
            <a:ext cx="4240284" cy="3466980"/>
            <a:chOff x="-1" y="3461839"/>
            <a:chExt cx="4240284" cy="346698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-1" y="3461839"/>
              <a:ext cx="4240284" cy="3466980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239136" y="3622331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4072643" y="2767570"/>
            <a:ext cx="4240285" cy="3466981"/>
            <a:chOff x="4072642" y="3461837"/>
            <a:chExt cx="4240285" cy="3466981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072642" y="3461837"/>
              <a:ext cx="4240285" cy="3466981"/>
            </a:xfrm>
            <a:prstGeom prst="rect">
              <a:avLst/>
            </a:prstGeom>
          </p:spPr>
        </p:pic>
        <p:sp>
          <p:nvSpPr>
            <p:cNvPr id="12" name="Retângulo 11"/>
            <p:cNvSpPr/>
            <p:nvPr/>
          </p:nvSpPr>
          <p:spPr>
            <a:xfrm>
              <a:off x="4295801" y="3622855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8986" y="2967503"/>
            <a:ext cx="2582003" cy="200912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92379" y="2967503"/>
            <a:ext cx="2591253" cy="2040611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99228" y="116693"/>
            <a:ext cx="7793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NIQUE &amp; PROTOCOLS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949474" y="-10989"/>
            <a:ext cx="750417" cy="5552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Uma imagem contendo no interior, objeto, branco, mesa&#10;&#10;Descrição gerada automaticamente"/>
          <p:cNvPicPr>
            <a:picLocks noChangeAspect="1"/>
          </p:cNvPicPr>
          <p:nvPr/>
        </p:nvPicPr>
        <p:blipFill rotWithShape="1">
          <a:blip r:embed="rId1" cstate="email">
            <a:alphaModFix amt="92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938889"/>
            <a:ext cx="12192000" cy="5140178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0" y="2784506"/>
            <a:ext cx="4240284" cy="3466980"/>
            <a:chOff x="-1" y="3461839"/>
            <a:chExt cx="4240284" cy="3466980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-1" y="3461839"/>
              <a:ext cx="4240284" cy="3466980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239136" y="3622331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4072643" y="2784504"/>
            <a:ext cx="4240285" cy="3466981"/>
            <a:chOff x="4072642" y="3461837"/>
            <a:chExt cx="4240285" cy="3466981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072642" y="3461837"/>
              <a:ext cx="4240285" cy="3466981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4310089" y="3622855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8779564" y="2610671"/>
            <a:ext cx="2978069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CHOLANGIO 3D</a:t>
            </a:r>
            <a:endParaRPr kumimoji="0" lang="pt-BR" sz="32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8611343" y="3286802"/>
            <a:ext cx="3314509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TRIGGERING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8611343" y="3748759"/>
            <a:ext cx="3314509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VOLUME ACQUISITION (THIN SLICES)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8611343" y="4505870"/>
            <a:ext cx="3314509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3-4 MINUTES ACQUISITION TIME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611343" y="5262981"/>
            <a:ext cx="3314509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MPR AND 3D REFORMATTING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21121" y="2958922"/>
            <a:ext cx="2758456" cy="206022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02589" y="2958887"/>
            <a:ext cx="2758456" cy="206022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4802589" y="2958887"/>
            <a:ext cx="2846441" cy="2060222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99228" y="116693"/>
            <a:ext cx="7793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NIQUE &amp; PROTOCOLS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49474" y="-10989"/>
            <a:ext cx="750417" cy="55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/>
          <p:nvPr/>
        </p:nvSpPr>
        <p:spPr>
          <a:xfrm>
            <a:off x="2708251" y="1996978"/>
            <a:ext cx="8989379" cy="3769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Department of Radiology and Imaging Diagnosis, Vera Cruz Hospital – Centro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Radiológico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Campinas, Campinas, SP, Brazil.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Corresponding author: D.L.M., </a:t>
            </a:r>
            <a:r>
              <a:rPr lang="en-US" sz="2000" i="1" dirty="0" err="1"/>
              <a:t>dlahan@unicamp.br</a:t>
            </a:r>
            <a:endParaRPr lang="en-US" sz="2000" i="1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as an education exhibit during RSNA 2019 (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GI282-ED-SUB9 - MR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Cholangiopancreatography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Every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Radiology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Resident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Must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is no conflict of interest in this presentation.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Uma imagem contendo no interior, objeto, branco, mesa&#10;&#10;Descrição gerada automaticamente"/>
          <p:cNvPicPr>
            <a:picLocks noChangeAspect="1"/>
          </p:cNvPicPr>
          <p:nvPr/>
        </p:nvPicPr>
        <p:blipFill rotWithShape="1">
          <a:blip r:embed="rId1" cstate="email">
            <a:alphaModFix amt="92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938889"/>
            <a:ext cx="12192000" cy="514017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99228" y="116693"/>
            <a:ext cx="7793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NIQUE &amp; PROTOCOLS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949474" y="-10989"/>
            <a:ext cx="750417" cy="555275"/>
          </a:xfrm>
          <a:prstGeom prst="rect">
            <a:avLst/>
          </a:prstGeom>
        </p:spPr>
      </p:pic>
      <p:grpSp>
        <p:nvGrpSpPr>
          <p:cNvPr id="33" name="Agrupar 32"/>
          <p:cNvGrpSpPr/>
          <p:nvPr/>
        </p:nvGrpSpPr>
        <p:grpSpPr>
          <a:xfrm>
            <a:off x="0" y="2784506"/>
            <a:ext cx="4240284" cy="3466980"/>
            <a:chOff x="-1" y="3461839"/>
            <a:chExt cx="4240284" cy="3466980"/>
          </a:xfrm>
        </p:grpSpPr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-1" y="3461839"/>
              <a:ext cx="4240284" cy="3466980"/>
            </a:xfrm>
            <a:prstGeom prst="rect">
              <a:avLst/>
            </a:prstGeom>
          </p:spPr>
        </p:pic>
        <p:sp>
          <p:nvSpPr>
            <p:cNvPr id="35" name="Retângulo 34"/>
            <p:cNvSpPr/>
            <p:nvPr/>
          </p:nvSpPr>
          <p:spPr>
            <a:xfrm>
              <a:off x="239136" y="3622331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072643" y="2784504"/>
            <a:ext cx="4240285" cy="3466981"/>
            <a:chOff x="4072642" y="3461837"/>
            <a:chExt cx="4240285" cy="3466981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072642" y="3461837"/>
              <a:ext cx="4240285" cy="3466981"/>
            </a:xfrm>
            <a:prstGeom prst="rect">
              <a:avLst/>
            </a:prstGeom>
          </p:spPr>
        </p:pic>
        <p:sp>
          <p:nvSpPr>
            <p:cNvPr id="38" name="Retângulo 37"/>
            <p:cNvSpPr/>
            <p:nvPr/>
          </p:nvSpPr>
          <p:spPr>
            <a:xfrm>
              <a:off x="4310089" y="3622855"/>
              <a:ext cx="3744000" cy="208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8789604" y="1199106"/>
            <a:ext cx="2978069" cy="954107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CE-MRC</a:t>
            </a:r>
            <a:endParaRPr kumimoji="0" lang="pt-BR" sz="32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(ACTIVE MRC)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621385" y="3653309"/>
            <a:ext cx="3314509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lvl="0" algn="ctr"/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BRIGHT BILE ON T1 WEIGHTED IMAGES  SINCE THE </a:t>
            </a: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CONTRAST </a:t>
            </a:r>
            <a:r>
              <a:rPr lang="pt-BR" sz="2000" b="1" dirty="0"/>
              <a:t>IS EXCRETED IN THE BILE DUCTS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621385" y="5032998"/>
            <a:ext cx="3314509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HIGH-RESOLUTION / VOLUME T1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5171" y="2964015"/>
            <a:ext cx="2767887" cy="2049966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</a:effectLst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797909" y="2974691"/>
            <a:ext cx="2753472" cy="2039290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96272" y="2974691"/>
            <a:ext cx="2815405" cy="203928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8621385" y="2273620"/>
            <a:ext cx="3314509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HEPATOSPECIFIC PARAMAGNETIC GADOLINIUM-BASED CONTRAST MEDIA 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Foto preta e branca de vidro&#10;&#10;Descrição gerada automaticamen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768" y="2964015"/>
            <a:ext cx="2790644" cy="206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3685" y="132872"/>
            <a:ext cx="11524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ADD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OTHER MRI SEQUENCES?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51339" y="3343299"/>
            <a:ext cx="2655664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SUSPECTED OR CONFIRMED NEOPLASIA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114034" y="3343300"/>
            <a:ext cx="2655664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BETTER EVALUATE INFECTIONS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976730" y="3343300"/>
            <a:ext cx="2655663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BETTER EVALUATE PANCREATITIS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839425" y="3343299"/>
            <a:ext cx="3123476" cy="64633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PATHOLOGIES NOT RELATED TO BILE DUCTS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780507" y="4193871"/>
            <a:ext cx="188809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80506" y="4641417"/>
            <a:ext cx="188809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GALLBLADDER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80505" y="5088963"/>
            <a:ext cx="188809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DUCTS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643573" y="4193872"/>
            <a:ext cx="188809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CHOLANGITIS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645966" y="4641418"/>
            <a:ext cx="188809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ABSCESS 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lchete Esquerdo 30"/>
          <p:cNvSpPr/>
          <p:nvPr/>
        </p:nvSpPr>
        <p:spPr>
          <a:xfrm>
            <a:off x="712169" y="4164786"/>
            <a:ext cx="133528" cy="1311703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lchete Esquerdo 31"/>
          <p:cNvSpPr/>
          <p:nvPr/>
        </p:nvSpPr>
        <p:spPr>
          <a:xfrm>
            <a:off x="3572844" y="4164788"/>
            <a:ext cx="133528" cy="858188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Conector Angulado 32"/>
          <p:cNvCxnSpPr>
            <a:endCxn id="31" idx="1"/>
          </p:cNvCxnSpPr>
          <p:nvPr/>
        </p:nvCxnSpPr>
        <p:spPr>
          <a:xfrm rot="16200000" flipH="1">
            <a:off x="158886" y="4267355"/>
            <a:ext cx="821476" cy="285089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do 36"/>
          <p:cNvCxnSpPr>
            <a:endCxn id="32" idx="1"/>
          </p:cNvCxnSpPr>
          <p:nvPr/>
        </p:nvCxnSpPr>
        <p:spPr>
          <a:xfrm rot="16200000" flipH="1">
            <a:off x="3136220" y="4157258"/>
            <a:ext cx="600268" cy="272980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6509765" y="4156539"/>
            <a:ext cx="2122628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DIFFERENTIATING EDEMATOUS FROM NECROTIZING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509765" y="5153323"/>
            <a:ext cx="212262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COMPLICATIONS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olchete Esquerdo 43"/>
          <p:cNvSpPr/>
          <p:nvPr/>
        </p:nvSpPr>
        <p:spPr>
          <a:xfrm>
            <a:off x="6440607" y="4125862"/>
            <a:ext cx="272980" cy="1673792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 Angulado 44"/>
          <p:cNvCxnSpPr>
            <a:endCxn id="44" idx="1"/>
          </p:cNvCxnSpPr>
          <p:nvPr/>
        </p:nvCxnSpPr>
        <p:spPr>
          <a:xfrm rot="16200000" flipH="1">
            <a:off x="5824143" y="4346294"/>
            <a:ext cx="965412" cy="267516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>
          <a:xfrm>
            <a:off x="9522694" y="4152068"/>
            <a:ext cx="2112605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INCIDENTAL PATHOLOGIES IN UPPER ABDOMEN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olchete Esquerdo 47"/>
          <p:cNvSpPr/>
          <p:nvPr/>
        </p:nvSpPr>
        <p:spPr>
          <a:xfrm>
            <a:off x="9443555" y="4129054"/>
            <a:ext cx="272980" cy="959909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Conector Angulado 48"/>
          <p:cNvCxnSpPr>
            <a:endCxn id="48" idx="1"/>
          </p:cNvCxnSpPr>
          <p:nvPr/>
        </p:nvCxnSpPr>
        <p:spPr>
          <a:xfrm rot="16200000" flipH="1">
            <a:off x="8963201" y="4128655"/>
            <a:ext cx="606748" cy="353960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1"/>
          <p:cNvSpPr txBox="1"/>
          <p:nvPr/>
        </p:nvSpPr>
        <p:spPr>
          <a:xfrm>
            <a:off x="634435" y="1278440"/>
            <a:ext cx="10923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MRCP SEQUENCES (HEAVILY T2WI TO EVALUATE BILIARY DUCTS, GALLBLADDER AND PANCREATIC DUCT) CAN EVENTUALLY BE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COMPLEMENTED WITH ADDITIONAL DIRECTED MRI SEQUENCES (T1 AND T2 WI)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WELL AS THE USE OF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ENDOVENOUS PARAMAGNETIC CONTRAST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ADMINISTRATION, DEPENDING ON CLINICAL INDICATION OR IMAGING FINDINGS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3985337" y="1065835"/>
            <a:ext cx="4221325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OBSTRUCTION PATTERNS RELATED TO BILIARY TRACT DISEASES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441937" y="1838295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467578" y="1838295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MALIGNANT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Angulado 17"/>
          <p:cNvCxnSpPr>
            <a:stCxn id="15" idx="3"/>
            <a:endCxn id="17" idx="0"/>
          </p:cNvCxnSpPr>
          <p:nvPr/>
        </p:nvCxnSpPr>
        <p:spPr>
          <a:xfrm>
            <a:off x="8206662" y="1419778"/>
            <a:ext cx="1402158" cy="418517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stCxn id="15" idx="1"/>
            <a:endCxn id="16" idx="0"/>
          </p:cNvCxnSpPr>
          <p:nvPr/>
        </p:nvCxnSpPr>
        <p:spPr>
          <a:xfrm rot="10800000" flipV="1">
            <a:off x="2583179" y="1419777"/>
            <a:ext cx="1402158" cy="418517"/>
          </a:xfrm>
          <a:prstGeom prst="bentConnector2">
            <a:avLst/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36343" y="2521610"/>
            <a:ext cx="2308197" cy="2020761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242264" y="3994784"/>
            <a:ext cx="440151" cy="547587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36343" y="2521611"/>
            <a:ext cx="440151" cy="38418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37737" y="2579784"/>
            <a:ext cx="67669" cy="121422"/>
          </a:xfrm>
          <a:prstGeom prst="rect">
            <a:avLst/>
          </a:prstGeom>
          <a:solidFill>
            <a:srgbClr val="353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942534" y="2522045"/>
            <a:ext cx="2298165" cy="2017154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83179" y="2518438"/>
            <a:ext cx="1949754" cy="202076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71572" y="2518438"/>
            <a:ext cx="1949754" cy="2020761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276008" y="2522045"/>
            <a:ext cx="2673728" cy="2017154"/>
          </a:xfrm>
          <a:prstGeom prst="rect">
            <a:avLst/>
          </a:prstGeom>
        </p:spPr>
      </p:pic>
      <p:sp>
        <p:nvSpPr>
          <p:cNvPr id="29" name="Colchete Esquerdo 28"/>
          <p:cNvSpPr/>
          <p:nvPr/>
        </p:nvSpPr>
        <p:spPr>
          <a:xfrm rot="5400000">
            <a:off x="3296637" y="-654660"/>
            <a:ext cx="164395" cy="6284983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lchete Esquerdo 29"/>
          <p:cNvSpPr/>
          <p:nvPr/>
        </p:nvSpPr>
        <p:spPr>
          <a:xfrm rot="5400000">
            <a:off x="9363937" y="-7956"/>
            <a:ext cx="164395" cy="5007202"/>
          </a:xfrm>
          <a:prstGeom prst="leftBracket">
            <a:avLst/>
          </a:prstGeom>
          <a:ln w="63500" cap="sq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10462" y="4983352"/>
            <a:ext cx="591980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CALCULI TYPICALLY PRODUCE INTRALUMINAL ROUNDED FILLING DEFECTS OR MENISCUS-SHAPED LUMEN TERMINATION</a:t>
            </a:r>
            <a:endParaRPr kumimoji="0" lang="pt-BR" sz="1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410462" y="4602715"/>
            <a:ext cx="5919802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USUALLY ABRUPT, REGULAR AND SMOOTH SHAPED OBSTRUCTIONS</a:t>
            </a:r>
            <a:endParaRPr kumimoji="0" lang="pt-BR" sz="1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10462" y="5584169"/>
            <a:ext cx="591980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EXTRINSIC INFLAMMATORY DISEASE (CHRONIC CHOLECYSTITIS, PANCREATITIS) USUALLY PRODUCES A ROUNDED COMPRESSION OF THE ADJACENT BILE DUCT</a:t>
            </a:r>
            <a:endParaRPr kumimoji="0" lang="pt-BR" sz="105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10462" y="6174826"/>
            <a:ext cx="591980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POSTOPERATIVE FIBROTIC STRICTURES USUALLY APPEAR AS A SHORT, FOCAL STRICTURE OR SHORT SEGMENTAL DUCT OCCLUSION</a:t>
            </a:r>
            <a:endParaRPr kumimoji="0" lang="pt-BR" sz="9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989202" y="4616971"/>
            <a:ext cx="490594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USUALLY ASYMMETRIC, LONG AND IRREGULAR SHAPED OBSTRUCTIONS</a:t>
            </a:r>
            <a:endParaRPr kumimoji="0" lang="pt-BR" sz="1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989202" y="5209386"/>
            <a:ext cx="4905942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CONCOMITANT DILATED BILIARY AND PANCREATIC DUCT (WHEN DISTAL LESION)</a:t>
            </a:r>
            <a:endParaRPr kumimoji="0" lang="pt-BR" sz="12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40400" y="3350429"/>
            <a:ext cx="2100413" cy="1015663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32261" y="2266115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32261" y="1791184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OBSTRUCTION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32261" y="4999965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932261" y="3213368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CONGENITAL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32261" y="3688299"/>
            <a:ext cx="2282484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IATROGENIC / TRAUMATIC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60476" y="2553523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060476" y="4999965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932261" y="2738437"/>
            <a:ext cx="2282484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INFLAMMATORY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823096" y="1219270"/>
            <a:ext cx="3040520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CHOLEDOCHOLITHIASIS (MOST COMMOM)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823096" y="2006555"/>
            <a:ext cx="3040521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CHOLANGITIS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823094" y="2509919"/>
            <a:ext cx="3040523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SCLEROSING CHOLANGITIS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823095" y="3286983"/>
            <a:ext cx="304052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ATRESIA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823095" y="3750407"/>
            <a:ext cx="3040523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SURGERY BILE LEAKS / OBSTRUCTION OR BILOMAS 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23095" y="5572124"/>
            <a:ext cx="3040523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PANCREATIC HEAD ADENOCARCINOMA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823095" y="4620026"/>
            <a:ext cx="304052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CHOLANGIOCARCINOMA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823095" y="5093316"/>
            <a:ext cx="304052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AMPULLARY CARCINOMA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ector Angulado 19"/>
          <p:cNvCxnSpPr>
            <a:stCxn id="3" idx="0"/>
            <a:endCxn id="9" idx="1"/>
          </p:cNvCxnSpPr>
          <p:nvPr/>
        </p:nvCxnSpPr>
        <p:spPr>
          <a:xfrm rot="5400000" flipH="1" flipV="1">
            <a:off x="1577116" y="2867070"/>
            <a:ext cx="596851" cy="369869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>
            <a:stCxn id="3" idx="2"/>
            <a:endCxn id="10" idx="1"/>
          </p:cNvCxnSpPr>
          <p:nvPr/>
        </p:nvCxnSpPr>
        <p:spPr>
          <a:xfrm rot="16200000" flipH="1">
            <a:off x="1458577" y="4598121"/>
            <a:ext cx="833928" cy="369869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lchete Esquerdo 21"/>
          <p:cNvSpPr/>
          <p:nvPr/>
        </p:nvSpPr>
        <p:spPr>
          <a:xfrm>
            <a:off x="4521287" y="1791184"/>
            <a:ext cx="383996" cy="2574908"/>
          </a:xfrm>
          <a:prstGeom prst="leftBracket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de Seta Reta 22"/>
          <p:cNvCxnSpPr>
            <a:stCxn id="10" idx="3"/>
            <a:endCxn id="6" idx="1"/>
          </p:cNvCxnSpPr>
          <p:nvPr/>
        </p:nvCxnSpPr>
        <p:spPr>
          <a:xfrm>
            <a:off x="4342960" y="5200020"/>
            <a:ext cx="589301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>
            <a:stCxn id="5" idx="3"/>
            <a:endCxn id="12" idx="1"/>
          </p:cNvCxnSpPr>
          <p:nvPr/>
        </p:nvCxnSpPr>
        <p:spPr>
          <a:xfrm flipV="1">
            <a:off x="7214745" y="1542436"/>
            <a:ext cx="608351" cy="44880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4" idx="3"/>
            <a:endCxn id="13" idx="1"/>
          </p:cNvCxnSpPr>
          <p:nvPr/>
        </p:nvCxnSpPr>
        <p:spPr>
          <a:xfrm flipV="1">
            <a:off x="7214745" y="2191221"/>
            <a:ext cx="608351" cy="27494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1" idx="3"/>
            <a:endCxn id="14" idx="1"/>
          </p:cNvCxnSpPr>
          <p:nvPr/>
        </p:nvCxnSpPr>
        <p:spPr>
          <a:xfrm flipV="1">
            <a:off x="7214745" y="2833085"/>
            <a:ext cx="608349" cy="10540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>
            <a:stCxn id="7" idx="3"/>
            <a:endCxn id="15" idx="1"/>
          </p:cNvCxnSpPr>
          <p:nvPr/>
        </p:nvCxnSpPr>
        <p:spPr>
          <a:xfrm>
            <a:off x="7214745" y="3413423"/>
            <a:ext cx="608350" cy="5822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>
            <a:stCxn id="8" idx="3"/>
            <a:endCxn id="16" idx="1"/>
          </p:cNvCxnSpPr>
          <p:nvPr/>
        </p:nvCxnSpPr>
        <p:spPr>
          <a:xfrm>
            <a:off x="7214745" y="4042242"/>
            <a:ext cx="608350" cy="3133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lchete Esquerdo 28"/>
          <p:cNvSpPr/>
          <p:nvPr/>
        </p:nvSpPr>
        <p:spPr>
          <a:xfrm>
            <a:off x="7401297" y="4607963"/>
            <a:ext cx="383996" cy="2072033"/>
          </a:xfrm>
          <a:prstGeom prst="leftBracket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7823094" y="6310665"/>
            <a:ext cx="3040524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GALLBLADDER CARCINOMA</a:t>
            </a:r>
            <a:endParaRPr kumimoji="0" lang="pt-BR" sz="18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Conector de Seta Reta 40"/>
          <p:cNvCxnSpPr>
            <a:stCxn id="9" idx="3"/>
          </p:cNvCxnSpPr>
          <p:nvPr/>
        </p:nvCxnSpPr>
        <p:spPr>
          <a:xfrm>
            <a:off x="4342960" y="2753578"/>
            <a:ext cx="178327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>
            <a:off x="7214745" y="5200020"/>
            <a:ext cx="178327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758362" y="2694681"/>
            <a:ext cx="5103714" cy="30683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64710" y="1156033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33991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64319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OBSTRUCTION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42038" y="1860264"/>
            <a:ext cx="3487070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CHOLEDOCHOLITHIASIS</a:t>
            </a:r>
            <a:endParaRPr kumimoji="0" lang="pt-BR" sz="2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33225" y="2688604"/>
            <a:ext cx="3434816" cy="306838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90926" y="5110660"/>
            <a:ext cx="114561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BILE: VERY BRIGHT SIGNAL</a:t>
            </a: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alelogramo 9"/>
          <p:cNvSpPr/>
          <p:nvPr/>
        </p:nvSpPr>
        <p:spPr>
          <a:xfrm>
            <a:off x="4491586" y="1783291"/>
            <a:ext cx="3007421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65624" y="1777049"/>
            <a:ext cx="27102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STONES OR CALCULI IN THE COMMON BILE DUCT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aralelogramo 11"/>
          <p:cNvSpPr/>
          <p:nvPr/>
        </p:nvSpPr>
        <p:spPr>
          <a:xfrm>
            <a:off x="7533733" y="1780051"/>
            <a:ext cx="4099745" cy="646331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719791" y="1801624"/>
            <a:ext cx="39136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HAS HIGH SENSITIVITY (81-100%) AND SPECIFICITY (85-100%)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572103" y="2690403"/>
            <a:ext cx="3086774" cy="306838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12816" y="2688604"/>
            <a:ext cx="125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3D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719723" y="2681143"/>
            <a:ext cx="83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 WI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60912" y="2684397"/>
            <a:ext cx="125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3D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748258" y="5550190"/>
            <a:ext cx="2975956" cy="24622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“STEINSTRASSE” (RED ARROWHEADS)</a:t>
            </a: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90926" y="5554290"/>
            <a:ext cx="4263402" cy="24622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DUCTAL STONE: LOW-INTENSITY SIGNAL FOCI (RED ARROWHEADS)</a:t>
            </a: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9779832" y="2694214"/>
            <a:ext cx="83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 WI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50097" y="5961210"/>
            <a:ext cx="6325652" cy="646331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CALCULI TYPICALLY PRODUCE INTRALUMINAL ROUNDED FILLING DEFECTS OR MENISCUS-SHAPED LUMEN TERMINATION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iângulo 21"/>
          <p:cNvSpPr/>
          <p:nvPr/>
        </p:nvSpPr>
        <p:spPr>
          <a:xfrm rot="3931659">
            <a:off x="2003792" y="5312936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ângulo 22"/>
          <p:cNvSpPr/>
          <p:nvPr/>
        </p:nvSpPr>
        <p:spPr>
          <a:xfrm rot="14414847">
            <a:off x="5053132" y="4698465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7940599" y="4165929"/>
            <a:ext cx="532163" cy="658985"/>
            <a:chOff x="7857471" y="4365535"/>
            <a:chExt cx="532163" cy="658985"/>
          </a:xfrm>
        </p:grpSpPr>
        <p:sp>
          <p:nvSpPr>
            <p:cNvPr id="25" name="Triângulo 24"/>
            <p:cNvSpPr/>
            <p:nvPr/>
          </p:nvSpPr>
          <p:spPr>
            <a:xfrm rot="18499632">
              <a:off x="7994678" y="4692146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riângulo 25"/>
            <p:cNvSpPr/>
            <p:nvPr/>
          </p:nvSpPr>
          <p:spPr>
            <a:xfrm rot="17859618">
              <a:off x="8112236" y="4532534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riângulo 26"/>
            <p:cNvSpPr/>
            <p:nvPr/>
          </p:nvSpPr>
          <p:spPr>
            <a:xfrm rot="17431281">
              <a:off x="8196893" y="4343123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riângulo 27"/>
            <p:cNvSpPr/>
            <p:nvPr/>
          </p:nvSpPr>
          <p:spPr>
            <a:xfrm rot="19425137">
              <a:off x="7857471" y="4809367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10742744" y="4143913"/>
            <a:ext cx="532163" cy="658985"/>
            <a:chOff x="7857471" y="4365535"/>
            <a:chExt cx="532163" cy="658985"/>
          </a:xfrm>
        </p:grpSpPr>
        <p:sp>
          <p:nvSpPr>
            <p:cNvPr id="30" name="Triângulo 29"/>
            <p:cNvSpPr/>
            <p:nvPr/>
          </p:nvSpPr>
          <p:spPr>
            <a:xfrm rot="18499632">
              <a:off x="7994678" y="4692146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riângulo 30"/>
            <p:cNvSpPr/>
            <p:nvPr/>
          </p:nvSpPr>
          <p:spPr>
            <a:xfrm rot="17859618">
              <a:off x="8112236" y="4532534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riângulo 31"/>
            <p:cNvSpPr/>
            <p:nvPr/>
          </p:nvSpPr>
          <p:spPr>
            <a:xfrm rot="17431281">
              <a:off x="8196893" y="4343123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riângulo 32"/>
            <p:cNvSpPr/>
            <p:nvPr/>
          </p:nvSpPr>
          <p:spPr>
            <a:xfrm rot="19425137">
              <a:off x="7857471" y="4809367"/>
              <a:ext cx="170329" cy="21515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CaixaDeTexto 33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64710" y="1156033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33991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64319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OBSTRUCTION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42038" y="1860264"/>
            <a:ext cx="3487070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MIRIZZI SYNDROME</a:t>
            </a:r>
            <a:endParaRPr kumimoji="0" lang="pt-BR" sz="2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alelogramo 9"/>
          <p:cNvSpPr/>
          <p:nvPr/>
        </p:nvSpPr>
        <p:spPr>
          <a:xfrm>
            <a:off x="4491586" y="1783291"/>
            <a:ext cx="6958376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65623" y="1777048"/>
            <a:ext cx="66323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EXTRINSIC COMPRESSION OF AN EXTRAHEPATIC BILIARY DUCT FROM ONE OR MORE CALCULI WITHIN THE CYSTIC DUCT OR GALLBLADDER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542" y="2565686"/>
            <a:ext cx="2717969" cy="251534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319" y="2565686"/>
            <a:ext cx="2904012" cy="251534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98566" y="2565686"/>
            <a:ext cx="4088585" cy="3362674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5023821" y="4802662"/>
            <a:ext cx="6044511" cy="12464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CONTRACTED GALLBLADDER WITH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CALCULI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(RED ARROWHEADS). ONE OF THEM, LOCATED IN THE INFUNDIBULUM / CYSTIC DUCT (BLUE ARROWHEADS), DETERMINES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EXTRINSIC COMPRESSION OF THE COMMON HEPATIC DUCT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CONSEQUENT MODERATE UPSTREAM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BILE DUCTS DILATATION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266108" y="2601532"/>
            <a:ext cx="125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3D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423888" y="2553886"/>
            <a:ext cx="208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CORONAL T2 WI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221064" y="2553886"/>
            <a:ext cx="1563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AXIAL T2 WI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40"/>
          <p:cNvSpPr/>
          <p:nvPr/>
        </p:nvSpPr>
        <p:spPr>
          <a:xfrm rot="1181666">
            <a:off x="2305967" y="4480327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riângulo 41"/>
          <p:cNvSpPr/>
          <p:nvPr/>
        </p:nvSpPr>
        <p:spPr>
          <a:xfrm rot="14639755">
            <a:off x="3283650" y="4016809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riângulo 42"/>
          <p:cNvSpPr/>
          <p:nvPr/>
        </p:nvSpPr>
        <p:spPr>
          <a:xfrm rot="412295">
            <a:off x="2522259" y="4510097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riângulo 43"/>
          <p:cNvSpPr/>
          <p:nvPr/>
        </p:nvSpPr>
        <p:spPr>
          <a:xfrm rot="21282556">
            <a:off x="2750146" y="4510097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riângulo 44"/>
          <p:cNvSpPr/>
          <p:nvPr/>
        </p:nvSpPr>
        <p:spPr>
          <a:xfrm rot="14639755">
            <a:off x="6878391" y="3547507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riângulo 49"/>
          <p:cNvSpPr/>
          <p:nvPr/>
        </p:nvSpPr>
        <p:spPr>
          <a:xfrm rot="4350172">
            <a:off x="8661410" y="3310231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riângulo 50"/>
          <p:cNvSpPr/>
          <p:nvPr/>
        </p:nvSpPr>
        <p:spPr>
          <a:xfrm rot="3580801">
            <a:off x="8766916" y="3510951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riângulo 51"/>
          <p:cNvSpPr/>
          <p:nvPr/>
        </p:nvSpPr>
        <p:spPr>
          <a:xfrm rot="2851062">
            <a:off x="8917408" y="3682968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riângulo 52"/>
          <p:cNvSpPr/>
          <p:nvPr/>
        </p:nvSpPr>
        <p:spPr>
          <a:xfrm rot="13271496">
            <a:off x="9319744" y="3348323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64710" y="1156033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33991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64319" y="1170196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496401" y="1628930"/>
            <a:ext cx="3243343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BACTERIAL ACUTE CHOLANGITIS</a:t>
            </a:r>
            <a:endParaRPr kumimoji="0" lang="pt-BR" sz="2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elogramo 34"/>
          <p:cNvSpPr/>
          <p:nvPr/>
        </p:nvSpPr>
        <p:spPr>
          <a:xfrm>
            <a:off x="5178047" y="1742525"/>
            <a:ext cx="6164265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352085" y="1736283"/>
            <a:ext cx="599022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INFLAMMATION OF INTRA/EXTRAHEPATIC BILE DUCT WALLS, USUALLY DUE TO DUCTAL OBSTRUCTION AND INFECTION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603300" y="5634060"/>
            <a:ext cx="5358527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PARENCHYMAL AND BILIARY CHANGES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ALSO BE SEEN IN THIS CASE, AS WELL AS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INTRA-HEPATIC ABSCESS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(RED ARROWHEADS) AS A COMPLICATION OF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BACTERIAL CHOLANGITIS.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7118" y="2610002"/>
            <a:ext cx="3174540" cy="227094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277087" y="2610002"/>
            <a:ext cx="2972035" cy="2270948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346271" y="4813242"/>
            <a:ext cx="5898643" cy="12464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DISTAL CHOLEDOCHOLITHIASIS WITH SIGNS OF ACUTE CHOLANGITIS.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THAT THE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FILLING DEFECT IN DISTAL CBD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(RED ARROWHEAD) CAUSES BILIARY DILATATION.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TRANSIENT PERFUSIONAL DISORDER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(BLUE ARROWHEADS) AND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BILIARY DUCT WALL THICKENING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(GREEN ARROWHEAD) LEAD TO </a:t>
            </a: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CHOLANGITIS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DIAGNOSIS.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40"/>
          <p:cNvSpPr/>
          <p:nvPr/>
        </p:nvSpPr>
        <p:spPr>
          <a:xfrm rot="15069369">
            <a:off x="2201643" y="417832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riângulo 41"/>
          <p:cNvSpPr/>
          <p:nvPr/>
        </p:nvSpPr>
        <p:spPr>
          <a:xfrm rot="17956348">
            <a:off x="3977844" y="4030235"/>
            <a:ext cx="170329" cy="215153"/>
          </a:xfrm>
          <a:prstGeom prst="triangl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riângulo 42"/>
          <p:cNvSpPr/>
          <p:nvPr/>
        </p:nvSpPr>
        <p:spPr>
          <a:xfrm rot="17956348">
            <a:off x="4957400" y="3145116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riângulo 43"/>
          <p:cNvSpPr/>
          <p:nvPr/>
        </p:nvSpPr>
        <p:spPr>
          <a:xfrm rot="17956348">
            <a:off x="5092881" y="3018224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riângulo 44"/>
          <p:cNvSpPr/>
          <p:nvPr/>
        </p:nvSpPr>
        <p:spPr>
          <a:xfrm rot="17956348">
            <a:off x="5228364" y="2887239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603300" y="2597698"/>
            <a:ext cx="2818236" cy="1576329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9143591" y="2597698"/>
            <a:ext cx="2818236" cy="1576329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603302" y="4170158"/>
            <a:ext cx="2818237" cy="1452774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9143590" y="4170158"/>
            <a:ext cx="2818237" cy="1452774"/>
          </a:xfrm>
          <a:prstGeom prst="rect">
            <a:avLst/>
          </a:prstGeom>
        </p:spPr>
      </p:pic>
      <p:sp>
        <p:nvSpPr>
          <p:cNvPr id="52" name="Triângulo 51"/>
          <p:cNvSpPr/>
          <p:nvPr/>
        </p:nvSpPr>
        <p:spPr>
          <a:xfrm rot="9301083">
            <a:off x="9962113" y="287643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riângulo 52"/>
          <p:cNvSpPr/>
          <p:nvPr/>
        </p:nvSpPr>
        <p:spPr>
          <a:xfrm rot="9301083">
            <a:off x="7383271" y="2880216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riângulo 53"/>
          <p:cNvSpPr/>
          <p:nvPr/>
        </p:nvSpPr>
        <p:spPr>
          <a:xfrm rot="9301083">
            <a:off x="7383271" y="4391790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riângulo 54"/>
          <p:cNvSpPr/>
          <p:nvPr/>
        </p:nvSpPr>
        <p:spPr>
          <a:xfrm rot="9301083">
            <a:off x="10046189" y="442039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8347199" y="2621273"/>
            <a:ext cx="1074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 PRE-GD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11105966" y="2605795"/>
            <a:ext cx="81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8621757" y="4177228"/>
            <a:ext cx="70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10712070" y="4202433"/>
            <a:ext cx="1208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/>
          <p:cNvSpPr txBox="1"/>
          <p:nvPr/>
        </p:nvSpPr>
        <p:spPr>
          <a:xfrm>
            <a:off x="1464710" y="1189284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533991" y="1203447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8164319" y="1203447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INFLAMMATORY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2051488" y="1719880"/>
            <a:ext cx="3721438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SCLEROSING CHOLANGITIS (PSC)</a:t>
            </a:r>
            <a:endParaRPr kumimoji="0" lang="pt-BR" sz="2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Paralelogramo 61"/>
          <p:cNvSpPr/>
          <p:nvPr/>
        </p:nvSpPr>
        <p:spPr>
          <a:xfrm>
            <a:off x="6089553" y="1830828"/>
            <a:ext cx="4087724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6263590" y="1827468"/>
            <a:ext cx="39136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CHRONIC IDIOPATHIC INFLAMMATORY PROCESS OF BILE DUCTS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Imagem 6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91893" y="2700520"/>
            <a:ext cx="4307766" cy="3301957"/>
          </a:xfrm>
          <a:prstGeom prst="rect">
            <a:avLst/>
          </a:prstGeom>
        </p:spPr>
      </p:pic>
      <p:sp>
        <p:nvSpPr>
          <p:cNvPr id="68" name="Triângulo 67"/>
          <p:cNvSpPr/>
          <p:nvPr/>
        </p:nvSpPr>
        <p:spPr>
          <a:xfrm rot="11584733">
            <a:off x="3544810" y="3720608"/>
            <a:ext cx="150490" cy="192831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riângulo 68"/>
          <p:cNvSpPr/>
          <p:nvPr/>
        </p:nvSpPr>
        <p:spPr>
          <a:xfrm rot="3477949">
            <a:off x="3128029" y="3852889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riângulo 69"/>
          <p:cNvSpPr/>
          <p:nvPr/>
        </p:nvSpPr>
        <p:spPr>
          <a:xfrm rot="3477949">
            <a:off x="2032243" y="3937125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riângulo 70"/>
          <p:cNvSpPr/>
          <p:nvPr/>
        </p:nvSpPr>
        <p:spPr>
          <a:xfrm rot="8847652">
            <a:off x="2655974" y="3551121"/>
            <a:ext cx="150490" cy="192831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704870" y="5423905"/>
            <a:ext cx="4279461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MIP REFORMATTED 3D MRCP IMAGE OF 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PSC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CASE SHOWING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IRREGULAR STRICTURES WITH SEGMENTAL DILATATIONS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(RED ARROWHEADS) OF INTRA-HEPATIC BILE DUCTS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29759" y="2698962"/>
            <a:ext cx="3007194" cy="2883466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527118" y="2698962"/>
            <a:ext cx="3007194" cy="2880008"/>
          </a:xfrm>
          <a:prstGeom prst="rect">
            <a:avLst/>
          </a:prstGeom>
        </p:spPr>
      </p:pic>
      <p:sp>
        <p:nvSpPr>
          <p:cNvPr id="74" name="CaixaDeTexto 73"/>
          <p:cNvSpPr txBox="1"/>
          <p:nvPr/>
        </p:nvSpPr>
        <p:spPr>
          <a:xfrm>
            <a:off x="5529759" y="5422708"/>
            <a:ext cx="6004553" cy="1077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MRI FINDINGS OF PSC INCLUDE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SIGNAL INTENSITY ALONG BILE DUCTS &amp; PORTAL VEINS ON T1WI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(RED ARROWHEADS), AS WELL AS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SIGNAL INTENSITY OF THESE STRUCTURES ON T2WI, MEANING PERIPORTAL FIBROSIS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(BLUE ARROWHEADS)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riângulo 74"/>
          <p:cNvSpPr/>
          <p:nvPr/>
        </p:nvSpPr>
        <p:spPr>
          <a:xfrm rot="7961316">
            <a:off x="6665425" y="3737731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riângulo 75"/>
          <p:cNvSpPr/>
          <p:nvPr/>
        </p:nvSpPr>
        <p:spPr>
          <a:xfrm rot="7961316">
            <a:off x="6797187" y="3611035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riângulo 76"/>
          <p:cNvSpPr/>
          <p:nvPr/>
        </p:nvSpPr>
        <p:spPr>
          <a:xfrm rot="9433113">
            <a:off x="7025981" y="3352259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riângulo 77"/>
          <p:cNvSpPr/>
          <p:nvPr/>
        </p:nvSpPr>
        <p:spPr>
          <a:xfrm rot="7961316">
            <a:off x="9808912" y="3436885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riângulo 78"/>
          <p:cNvSpPr/>
          <p:nvPr/>
        </p:nvSpPr>
        <p:spPr>
          <a:xfrm rot="9315509">
            <a:off x="10017755" y="3322250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riângulo 79"/>
          <p:cNvSpPr/>
          <p:nvPr/>
        </p:nvSpPr>
        <p:spPr>
          <a:xfrm rot="10800000">
            <a:off x="10346004" y="3310188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27"/>
          <p:cNvSpPr txBox="1"/>
          <p:nvPr/>
        </p:nvSpPr>
        <p:spPr>
          <a:xfrm>
            <a:off x="1464710" y="1255785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5533991" y="1269948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BENIGN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164318" y="1269948"/>
            <a:ext cx="2710215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IATROGENIC / TRAUMATIC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276401" y="1839109"/>
            <a:ext cx="3913687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SURGERY BILE LEAKS / OBSTRUCTION OR BILOMAS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alelogramo 33"/>
          <p:cNvSpPr/>
          <p:nvPr/>
        </p:nvSpPr>
        <p:spPr>
          <a:xfrm>
            <a:off x="4466489" y="1833873"/>
            <a:ext cx="7459362" cy="841472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4724837" y="1792942"/>
            <a:ext cx="694266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IATROGENIC / TRAUMATIC LESIONS INVOLVING THE BILIARY TREE CAN LEAD TO BILE LEAKAGE, BILOMAS, STRICTURES, BILIARY TREE OBSTRUCTION, VARIOUS TYPES OF BILIARY FISTULAS,  AND HEMOBILIA.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66148" y="2855891"/>
            <a:ext cx="2115414" cy="1587077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367605" y="2865730"/>
            <a:ext cx="2906182" cy="191537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367942" y="4769284"/>
            <a:ext cx="2118265" cy="1818495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296437" y="4769284"/>
            <a:ext cx="977350" cy="1818495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4759200" y="2783522"/>
            <a:ext cx="2242565" cy="24622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IATROGENIC DISTAL CBD LIGATURE</a:t>
            </a: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7296388" y="5746498"/>
            <a:ext cx="4727240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THAT THERE IS ABRUPT INTERRUPTION OF THE COMMON HEPATIC BILE DUCT (RED ARROWHEADS) WITH INTRA-HEPATIC BILE DUCTS DILATATION. THIS WAS CONFIRMED WITH ERCP WHERE THE CONTRAST ONLY OPACIFIED THE DISTAL CBD (BLUE ARROWHEAD).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143336" y="2855890"/>
            <a:ext cx="2046752" cy="1475877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265379" y="4248141"/>
            <a:ext cx="1967866" cy="1757055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2143673" y="4249507"/>
            <a:ext cx="2046752" cy="1751509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276400" y="5758131"/>
            <a:ext cx="3905481" cy="7386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AXIAL MR IMAGES SHOWING A BILOMA. NOTE THAT ON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HEPATOBILIARY PHASE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BILE LEAK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(RED ARROWHEAD) TO THE BILOMA CAVITY.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252191" y="2872827"/>
            <a:ext cx="53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3441246" y="2850394"/>
            <a:ext cx="74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 PRE-GD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276400" y="5469499"/>
            <a:ext cx="76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VENOUS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3051638" y="5481132"/>
            <a:ext cx="1181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HEPATOBILIARY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1687469" y="2790100"/>
            <a:ext cx="1063429" cy="2616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BILOMA</a:t>
            </a:r>
            <a:endParaRPr kumimoji="0" lang="pt-BR" sz="9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riângulo 51"/>
          <p:cNvSpPr/>
          <p:nvPr/>
        </p:nvSpPr>
        <p:spPr>
          <a:xfrm rot="10596786">
            <a:off x="2762777" y="4652428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9002486" y="2872341"/>
            <a:ext cx="2266273" cy="1627967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10526493" y="2872340"/>
            <a:ext cx="1484532" cy="1627967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7459848" y="2875196"/>
            <a:ext cx="1749754" cy="1625112"/>
          </a:xfrm>
          <a:prstGeom prst="rect">
            <a:avLst/>
          </a:prstGeom>
        </p:spPr>
      </p:pic>
      <p:sp>
        <p:nvSpPr>
          <p:cNvPr id="57" name="CaixaDeTexto 56"/>
          <p:cNvSpPr txBox="1"/>
          <p:nvPr/>
        </p:nvSpPr>
        <p:spPr>
          <a:xfrm>
            <a:off x="8387006" y="2783196"/>
            <a:ext cx="2906182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CHOLECYSTECTOMY METALLIC CLIP CAUSING INTRAHEPATIC BILE DUCT DILATATION</a:t>
            </a: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4367605" y="4420995"/>
            <a:ext cx="53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4376485" y="4792058"/>
            <a:ext cx="641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6304980" y="4796444"/>
            <a:ext cx="641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riângulo 83"/>
          <p:cNvSpPr/>
          <p:nvPr/>
        </p:nvSpPr>
        <p:spPr>
          <a:xfrm rot="15884730">
            <a:off x="5456833" y="4098900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riângulo 84"/>
          <p:cNvSpPr/>
          <p:nvPr/>
        </p:nvSpPr>
        <p:spPr>
          <a:xfrm rot="16804609">
            <a:off x="5397386" y="5963380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riângulo 85"/>
          <p:cNvSpPr/>
          <p:nvPr/>
        </p:nvSpPr>
        <p:spPr>
          <a:xfrm rot="13086848">
            <a:off x="6645441" y="5146347"/>
            <a:ext cx="170329" cy="21515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8590678" y="4169185"/>
            <a:ext cx="641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9958368" y="4169185"/>
            <a:ext cx="53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11140635" y="4162296"/>
            <a:ext cx="852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T1WI-GRE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riângulo 89"/>
          <p:cNvSpPr/>
          <p:nvPr/>
        </p:nvSpPr>
        <p:spPr>
          <a:xfrm rot="13086848">
            <a:off x="8244410" y="340575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riângulo 90"/>
          <p:cNvSpPr/>
          <p:nvPr/>
        </p:nvSpPr>
        <p:spPr>
          <a:xfrm rot="13086848">
            <a:off x="9920454" y="3419538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riângulo 91"/>
          <p:cNvSpPr/>
          <p:nvPr/>
        </p:nvSpPr>
        <p:spPr>
          <a:xfrm rot="13086848">
            <a:off x="11413716" y="3282754"/>
            <a:ext cx="168962" cy="215153"/>
          </a:xfrm>
          <a:prstGeom prst="triangl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7459848" y="4421491"/>
            <a:ext cx="4551177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 THAT THE CHOLECYSTECTOMY METALLIC CLIP, ALONG WITH FIBROSIS AND POSSIBLE THERMIC LESIONS SECONDARY TO THE PROCEDURE, CAUSES PARTIAL OBSTRUCTION OF CBD (RED ARROWHEADS) WITH INTRA-HEPATIC BILE DUCTS DILATATION. T1WI-GRE SHOWS MAGNETIC SUSCEPTIBILITY ARTIFACT DUE TO THE METALLIC CLIP (BLUE ARROWHEAD).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64710" y="1129996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33991" y="1144159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164319" y="1144159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39483" y="1787405"/>
            <a:ext cx="3913687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CHOLANGIOCARCINOMA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alelogramo 6"/>
          <p:cNvSpPr/>
          <p:nvPr/>
        </p:nvSpPr>
        <p:spPr>
          <a:xfrm>
            <a:off x="5377762" y="1693741"/>
            <a:ext cx="5713654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51799" y="1687499"/>
            <a:ext cx="54034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MALIGNANCY THAT ARISES FROM INTRAHEPATIC BILE DUCT (IHBD) OR EXTRAHEPATIC BILE DUCT EPITHELIUM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10183" y="2538616"/>
            <a:ext cx="4534631" cy="34777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944814" y="2538616"/>
            <a:ext cx="3496436" cy="16618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12091" y="2538616"/>
            <a:ext cx="3407333" cy="16618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944814" y="4200446"/>
            <a:ext cx="6874610" cy="181588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3D-MRCP DEMONSTRATES THE LONGITUDINAL EXTENT OF THE TUMOR ALONG THE COMMON BILE DUCT AND CONFLUENCE, EXTENDING TO RIGHT AND LEFT HEPATIC BILE DUCTS (RED CIRCLE), WITH MARKED INTRA-HEPATIC BILIARY DILATATION. AXIAL UNENHANCED T1-W, TOGETHER WITH MR IMAGES OBTAINED IN THE ARTERIAL PHASE, PORTAL VENOUS PHASE, AND EQUILIBRIUM PHASE, DEMONSTRATES INFILTRATIVE PERI-HILAR TUMOR (RED ARROWHEADS) WITH PROGRESSIVE ENHANCEMENT.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0183" y="2538616"/>
            <a:ext cx="815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3D-MRCP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952921" y="2541579"/>
            <a:ext cx="81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PRE-GD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596045" y="2528895"/>
            <a:ext cx="815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453246" y="2538616"/>
            <a:ext cx="815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136335" y="2528531"/>
            <a:ext cx="1131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87370" y="3644469"/>
            <a:ext cx="1513430" cy="1437054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riângulo 18"/>
          <p:cNvSpPr/>
          <p:nvPr/>
        </p:nvSpPr>
        <p:spPr>
          <a:xfrm rot="19269017">
            <a:off x="11210185" y="3281031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riângulo 19"/>
          <p:cNvSpPr/>
          <p:nvPr/>
        </p:nvSpPr>
        <p:spPr>
          <a:xfrm rot="19269017">
            <a:off x="9394280" y="327293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riângulo 20"/>
          <p:cNvSpPr/>
          <p:nvPr/>
        </p:nvSpPr>
        <p:spPr>
          <a:xfrm rot="19269017">
            <a:off x="7585847" y="3272932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iângulo 21"/>
          <p:cNvSpPr/>
          <p:nvPr/>
        </p:nvSpPr>
        <p:spPr>
          <a:xfrm rot="19269017">
            <a:off x="5944476" y="332184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63810" y="109500"/>
            <a:ext cx="6864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LEARNING OBJECTIVES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894523"/>
            <a:ext cx="12192000" cy="520810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33121" y="1451861"/>
            <a:ext cx="103110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REVIEWING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SPECIALLY AIMED FOR RADIOLOGY RESIDENTS, TRAINEES AND THEIR TUTORS, THE LEARNER SHOULD BE ABLE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HOW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CHOLANGIOPANCREATOGRAPHY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(MRCP) IS PERFORMED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FOCUSING ON CURRENT TECHNIQUES, ADVANTAGES, ARTIFACTS, PITFALLS AND HOW TO AVOID THEM;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 THE INDICATIONS OF MRCP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CORRELATION TO ENDOSCOPIC RETROGRADE CHOLANGIOPANCREATOGRAPHY (ERCP);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NORMAL / VARIANT BILIARY ANATOMY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COMMON BILIARY PATHOLOGY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SUCH AS STONES, BENIGN / MALIGNANT STRICTURES, LEAKS, IATROGENIC LESIONS AND OTHERS.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-7374" y="6055492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-7374" y="6094346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-7374" y="887594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-7374" y="939784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405733" y="1112492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475014" y="1126655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105342" y="1126655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561327" y="1587493"/>
            <a:ext cx="3913687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PANCREATIC HEAD ADENOCARCINOMA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aralelogramo 26"/>
          <p:cNvSpPr/>
          <p:nvPr/>
        </p:nvSpPr>
        <p:spPr>
          <a:xfrm>
            <a:off x="5799606" y="1655352"/>
            <a:ext cx="4487969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973644" y="1649110"/>
            <a:ext cx="416659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MALIGNANCY THAT ARISES FROM DUCTAL EPITHELIUM OF EXOCRINE PANCREAS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579492" y="2501050"/>
            <a:ext cx="2495947" cy="35394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IMAGE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SHOWING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DILATED INTRA AND EXTRA-HEPATIC BILE DUCTS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WELL AS THE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PANCREATIC DUCT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ABRUPT DISTAL OBSTRUCTION (RED CIRCLE). ADDITIONAL MRI SEQUENCES SHOW A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TUMORAL MASS IN THE PANCREATIC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COMPATIBLE WITH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ADENOCARCINOMA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(RED ARROWHEADS).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051611" y="2542584"/>
            <a:ext cx="3580842" cy="345154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618685" y="4198376"/>
            <a:ext cx="3960808" cy="179575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632453" y="2540774"/>
            <a:ext cx="3960808" cy="1795750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116560" y="2548627"/>
            <a:ext cx="644810" cy="254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646220" y="2548627"/>
            <a:ext cx="644810" cy="254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4604918" y="5505592"/>
            <a:ext cx="704749" cy="423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 PRE-GD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626752" y="2558464"/>
            <a:ext cx="644810" cy="254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599390" y="5675035"/>
            <a:ext cx="806983" cy="254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riângulo 37"/>
          <p:cNvSpPr/>
          <p:nvPr/>
        </p:nvSpPr>
        <p:spPr>
          <a:xfrm rot="7598559">
            <a:off x="5155876" y="2988381"/>
            <a:ext cx="156288" cy="20953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riângulo 38"/>
          <p:cNvSpPr/>
          <p:nvPr/>
        </p:nvSpPr>
        <p:spPr>
          <a:xfrm rot="7598559">
            <a:off x="7192891" y="3105471"/>
            <a:ext cx="156288" cy="20953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riângulo 39"/>
          <p:cNvSpPr/>
          <p:nvPr/>
        </p:nvSpPr>
        <p:spPr>
          <a:xfrm rot="7598559">
            <a:off x="7192890" y="4498245"/>
            <a:ext cx="156288" cy="20953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40"/>
          <p:cNvSpPr/>
          <p:nvPr/>
        </p:nvSpPr>
        <p:spPr>
          <a:xfrm rot="7598559">
            <a:off x="5150897" y="4644172"/>
            <a:ext cx="156288" cy="209530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455121" y="4097573"/>
            <a:ext cx="1073997" cy="99682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46484" y="105134"/>
            <a:ext cx="7451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GLANCE </a:t>
            </a:r>
            <a:r>
              <a:rPr lang="pt-BR" sz="4400" dirty="0">
                <a:solidFill>
                  <a:prstClr val="black"/>
                </a:solidFill>
                <a:latin typeface="Arial" panose="020B0604020202020204"/>
              </a:rPr>
              <a:t>AT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405732" y="1126655"/>
            <a:ext cx="3721438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 RELATED TO BILIARY TRACT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475014" y="1126655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105342" y="1126655"/>
            <a:ext cx="2282484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NEOPLASIA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561327" y="1747643"/>
            <a:ext cx="3913687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GALLBLADDER CARCINOMA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aralelogramo 26"/>
          <p:cNvSpPr/>
          <p:nvPr/>
        </p:nvSpPr>
        <p:spPr>
          <a:xfrm>
            <a:off x="5799606" y="1655352"/>
            <a:ext cx="4487969" cy="646249"/>
          </a:xfrm>
          <a:prstGeom prst="parallelogram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437917" y="1660251"/>
            <a:ext cx="33348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MALIGNANCY THAT ARISES FROM GALLBLADDER EPITHELIUM.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4495382" y="3978025"/>
            <a:ext cx="7238860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MRI OF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GALLBLADDER CARCINOMA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THERE IS IRREGULAR GALLBLADDER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WALL THICKENING WITH AN INTRALUMINAL MASS COMPONENT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LOCATED IN THE GALLBLADDER INFUNDIBULUM (RED ARROWHEADS). THERE IS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INVASION OF THE ADJACENT LIVER PARENCHYMA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(BLUE ARROWHEADS) AND THE CONFLUENCE OF BOTH LEFT AND RIGHT MAIN BILIARY DUCTS, DETERMINING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UPSTREAM DILATATION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(GREEN ARROWHEADS).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4381528" y="2642441"/>
            <a:ext cx="1850445" cy="13493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34174" y="3986821"/>
            <a:ext cx="2180923" cy="1569661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457758" y="2637461"/>
            <a:ext cx="1847024" cy="2919021"/>
            <a:chOff x="405299" y="2491742"/>
            <a:chExt cx="1733230" cy="2947467"/>
          </a:xfrm>
        </p:grpSpPr>
        <p:pic>
          <p:nvPicPr>
            <p:cNvPr id="44" name="Imagem 43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405299" y="2491742"/>
              <a:ext cx="1733230" cy="1463198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405299" y="3954940"/>
              <a:ext cx="1733230" cy="1484269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330768" y="2637461"/>
            <a:ext cx="2021368" cy="1412847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8098974" y="2642442"/>
            <a:ext cx="1827491" cy="1325110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9926465" y="2637461"/>
            <a:ext cx="1827492" cy="1349360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6225227" y="2637461"/>
            <a:ext cx="1876839" cy="1330091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330768" y="4086538"/>
            <a:ext cx="935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2D-MRCP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4356001" y="3685573"/>
            <a:ext cx="1062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T1WI PRE-GD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6231973" y="3687311"/>
            <a:ext cx="898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ARTERIAL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8134909" y="3687311"/>
            <a:ext cx="935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9952804" y="3681757"/>
            <a:ext cx="1298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EQUILIBRIUM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23654" y="2622033"/>
            <a:ext cx="1216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438639" y="4086538"/>
            <a:ext cx="15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WI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2345102" y="2618527"/>
            <a:ext cx="1216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T2WI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riângulo 57"/>
          <p:cNvSpPr/>
          <p:nvPr/>
        </p:nvSpPr>
        <p:spPr>
          <a:xfrm rot="13380213">
            <a:off x="1220047" y="3295821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riângulo 58"/>
          <p:cNvSpPr/>
          <p:nvPr/>
        </p:nvSpPr>
        <p:spPr>
          <a:xfrm rot="3167189">
            <a:off x="4689035" y="3115971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riângulo 59"/>
          <p:cNvSpPr/>
          <p:nvPr/>
        </p:nvSpPr>
        <p:spPr>
          <a:xfrm rot="13380213">
            <a:off x="1220048" y="4789377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riângulo 60"/>
          <p:cNvSpPr/>
          <p:nvPr/>
        </p:nvSpPr>
        <p:spPr>
          <a:xfrm>
            <a:off x="3064324" y="3444081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riângulo 61"/>
          <p:cNvSpPr/>
          <p:nvPr/>
        </p:nvSpPr>
        <p:spPr>
          <a:xfrm>
            <a:off x="5069380" y="3322343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riângulo 62"/>
          <p:cNvSpPr/>
          <p:nvPr/>
        </p:nvSpPr>
        <p:spPr>
          <a:xfrm>
            <a:off x="6913079" y="3329288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riângulo 63"/>
          <p:cNvSpPr/>
          <p:nvPr/>
        </p:nvSpPr>
        <p:spPr>
          <a:xfrm>
            <a:off x="8775527" y="3312120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riângulo 64"/>
          <p:cNvSpPr/>
          <p:nvPr/>
        </p:nvSpPr>
        <p:spPr>
          <a:xfrm>
            <a:off x="10599926" y="3312120"/>
            <a:ext cx="152657" cy="19009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riângulo 65"/>
          <p:cNvSpPr/>
          <p:nvPr/>
        </p:nvSpPr>
        <p:spPr>
          <a:xfrm rot="3167189">
            <a:off x="6502793" y="3094427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riângulo 66"/>
          <p:cNvSpPr/>
          <p:nvPr/>
        </p:nvSpPr>
        <p:spPr>
          <a:xfrm rot="3167189">
            <a:off x="8437175" y="3130567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riângulo 67"/>
          <p:cNvSpPr/>
          <p:nvPr/>
        </p:nvSpPr>
        <p:spPr>
          <a:xfrm rot="3167189">
            <a:off x="10261575" y="3174251"/>
            <a:ext cx="152657" cy="190093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riângulo 69"/>
          <p:cNvSpPr/>
          <p:nvPr/>
        </p:nvSpPr>
        <p:spPr>
          <a:xfrm rot="13647836">
            <a:off x="3282516" y="4346391"/>
            <a:ext cx="152657" cy="19009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riângulo 70"/>
          <p:cNvSpPr/>
          <p:nvPr/>
        </p:nvSpPr>
        <p:spPr>
          <a:xfrm rot="7511324">
            <a:off x="2653429" y="4474042"/>
            <a:ext cx="152657" cy="19009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riângulo 71"/>
          <p:cNvSpPr/>
          <p:nvPr/>
        </p:nvSpPr>
        <p:spPr>
          <a:xfrm rot="12806347">
            <a:off x="983331" y="2973052"/>
            <a:ext cx="152657" cy="19009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objeto, branco, mesa&#10;&#10;Descrição gerada automaticamente"/>
          <p:cNvPicPr>
            <a:picLocks noChangeAspect="1"/>
          </p:cNvPicPr>
          <p:nvPr/>
        </p:nvPicPr>
        <p:blipFill rotWithShape="1">
          <a:blip r:embed="rId1">
            <a:alphaModFix amt="92000"/>
          </a:blip>
          <a:srcRect/>
          <a:stretch>
            <a:fillRect/>
          </a:stretch>
        </p:blipFill>
        <p:spPr>
          <a:xfrm>
            <a:off x="0" y="977154"/>
            <a:ext cx="12192000" cy="50422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46" y="4028868"/>
            <a:ext cx="8661728" cy="2605362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092913" y="2765188"/>
            <a:ext cx="2006173" cy="2081363"/>
            <a:chOff x="5092910" y="1199915"/>
            <a:chExt cx="2006173" cy="2081363"/>
          </a:xfrm>
        </p:grpSpPr>
        <p:cxnSp>
          <p:nvCxnSpPr>
            <p:cNvPr id="6" name="Conector Reto 5"/>
            <p:cNvCxnSpPr/>
            <p:nvPr/>
          </p:nvCxnSpPr>
          <p:spPr>
            <a:xfrm>
              <a:off x="6095996" y="1950598"/>
              <a:ext cx="0" cy="1330680"/>
            </a:xfrm>
            <a:prstGeom prst="line">
              <a:avLst/>
            </a:prstGeom>
            <a:ln w="1397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Agrupar 6"/>
            <p:cNvGrpSpPr/>
            <p:nvPr/>
          </p:nvGrpSpPr>
          <p:grpSpPr>
            <a:xfrm>
              <a:off x="5092910" y="1199915"/>
              <a:ext cx="2006173" cy="1588639"/>
              <a:chOff x="3399129" y="2735253"/>
              <a:chExt cx="1015864" cy="869559"/>
            </a:xfrm>
          </p:grpSpPr>
          <p:grpSp>
            <p:nvGrpSpPr>
              <p:cNvPr id="8" name="Agrupar 7"/>
              <p:cNvGrpSpPr/>
              <p:nvPr/>
            </p:nvGrpSpPr>
            <p:grpSpPr>
              <a:xfrm>
                <a:off x="3567644" y="2735253"/>
                <a:ext cx="678837" cy="691689"/>
                <a:chOff x="3567644" y="2735253"/>
                <a:chExt cx="678837" cy="691689"/>
              </a:xfrm>
            </p:grpSpPr>
            <p:sp>
              <p:nvSpPr>
                <p:cNvPr id="10" name="Triângulo 9"/>
                <p:cNvSpPr/>
                <p:nvPr/>
              </p:nvSpPr>
              <p:spPr>
                <a:xfrm>
                  <a:off x="3567644" y="2735253"/>
                  <a:ext cx="678837" cy="592457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tângulo 10"/>
                <p:cNvSpPr/>
                <p:nvPr/>
              </p:nvSpPr>
              <p:spPr>
                <a:xfrm>
                  <a:off x="3784006" y="2769929"/>
                  <a:ext cx="246111" cy="65701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pt-BR" sz="7200" b="1" i="0" u="none" strike="noStrike" kern="1200" cap="none" spc="0" normalizeH="0" baseline="0" noProof="0" dirty="0">
                      <a:ln w="0"/>
                      <a:solidFill>
                        <a:prstClr val="white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!</a:t>
                  </a:r>
                  <a:endParaRPr kumimoji="0" lang="pt-BR" sz="72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tângulo 8"/>
              <p:cNvSpPr/>
              <p:nvPr/>
            </p:nvSpPr>
            <p:spPr>
              <a:xfrm>
                <a:off x="3399129" y="3318422"/>
                <a:ext cx="1015864" cy="28639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88900" dir="54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pt-BR" sz="2800" b="1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 AWARE</a:t>
                </a:r>
                <a:endParaRPr kumimoji="0" lang="pt-BR" sz="2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CaixaDeTexto 11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3110" y="2404096"/>
            <a:ext cx="4425779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</a:t>
            </a: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</a:t>
            </a: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</a:t>
            </a: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CLASSIFIED</a:t>
            </a: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INTO FOUR MAIN GROUPS: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4030" y="3520996"/>
            <a:ext cx="3153783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TECHNIQUE AND RECONSTRUCTION ARTIFACTS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87693" y="3499753"/>
            <a:ext cx="250643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VARIANTS MIMICKING PATHOLOGY IN MRCP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lchete Esquerdo 5"/>
          <p:cNvSpPr/>
          <p:nvPr/>
        </p:nvSpPr>
        <p:spPr>
          <a:xfrm rot="5400000">
            <a:off x="5904001" y="-2340537"/>
            <a:ext cx="383996" cy="11616883"/>
          </a:xfrm>
          <a:prstGeom prst="lef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04010" y="3495647"/>
            <a:ext cx="2282484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INTRA-DUCTAL 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396374" y="3503198"/>
            <a:ext cx="2282484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EXTRA-DUCTAL 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</a:t>
            </a:r>
            <a:endParaRPr kumimoji="0" lang="pt-BR" sz="18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903259" y="1263651"/>
            <a:ext cx="10564807" cy="835739"/>
            <a:chOff x="91044" y="5408563"/>
            <a:chExt cx="10564807" cy="835739"/>
          </a:xfrm>
        </p:grpSpPr>
        <p:sp>
          <p:nvSpPr>
            <p:cNvPr id="10" name="Paralelogramo 9"/>
            <p:cNvSpPr/>
            <p:nvPr/>
          </p:nvSpPr>
          <p:spPr>
            <a:xfrm>
              <a:off x="91044" y="5408563"/>
              <a:ext cx="10564807" cy="83573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51323" y="5492589"/>
              <a:ext cx="10008105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MRCP RELATED PITFALLS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DIAGNOSTIC ERRORS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 HAVE A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VARIETY OF CAUSES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MAY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SIMULATE OR CAMOUFLAGE VARIOUS DISEASES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 PANCREATOBILIARY TRACT.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1371512" y="4898311"/>
            <a:ext cx="9812491" cy="830997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AWARENESS OF THE VARIOUS PITFALLS RELATED TO MRCP IS CRUCIAL TO PREVENT MISINTERPRETATION</a:t>
            </a:r>
            <a:endParaRPr kumimoji="0" lang="pt-BR" sz="2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145273" y="106177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TECHNIQUE AND RECONSTRUCTION ARTIFACTS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516645" y="1636344"/>
            <a:ext cx="11158709" cy="1180505"/>
            <a:chOff x="366182" y="1980006"/>
            <a:chExt cx="5255133" cy="1180505"/>
          </a:xfrm>
        </p:grpSpPr>
        <p:grpSp>
          <p:nvGrpSpPr>
            <p:cNvPr id="15" name="Agrupar 14"/>
            <p:cNvGrpSpPr/>
            <p:nvPr/>
          </p:nvGrpSpPr>
          <p:grpSpPr>
            <a:xfrm>
              <a:off x="366182" y="1980006"/>
              <a:ext cx="5255133" cy="1180505"/>
              <a:chOff x="91044" y="5408563"/>
              <a:chExt cx="10564807" cy="835739"/>
            </a:xfrm>
          </p:grpSpPr>
          <p:sp>
            <p:nvSpPr>
              <p:cNvPr id="17" name="Paralelogramo 16"/>
              <p:cNvSpPr/>
              <p:nvPr/>
            </p:nvSpPr>
            <p:spPr>
              <a:xfrm>
                <a:off x="91044" y="5408563"/>
                <a:ext cx="10564807" cy="835739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351323" y="5704903"/>
                <a:ext cx="10008105" cy="2832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tângulo 15"/>
            <p:cNvSpPr/>
            <p:nvPr/>
          </p:nvSpPr>
          <p:spPr>
            <a:xfrm>
              <a:off x="626460" y="2220712"/>
              <a:ext cx="47977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FILLING DEFECTS OR STRICTURES  CAN BE OBSCURED IN THICK SLAB  MRCP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THE SPATIAL RESOLUTION IS DEGRADED BECAUSE OF VOLUME AVERAGING EFFECTS. 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516643" y="2912794"/>
            <a:ext cx="11158707" cy="1262847"/>
            <a:chOff x="366182" y="3411733"/>
            <a:chExt cx="5255132" cy="1262847"/>
          </a:xfrm>
        </p:grpSpPr>
        <p:grpSp>
          <p:nvGrpSpPr>
            <p:cNvPr id="20" name="Agrupar 19"/>
            <p:cNvGrpSpPr/>
            <p:nvPr/>
          </p:nvGrpSpPr>
          <p:grpSpPr>
            <a:xfrm>
              <a:off x="366182" y="3411733"/>
              <a:ext cx="5255132" cy="1262847"/>
              <a:chOff x="91042" y="5483314"/>
              <a:chExt cx="10770626" cy="714405"/>
            </a:xfrm>
          </p:grpSpPr>
          <p:sp>
            <p:nvSpPr>
              <p:cNvPr id="22" name="Paralelogramo 21"/>
              <p:cNvSpPr/>
              <p:nvPr/>
            </p:nvSpPr>
            <p:spPr>
              <a:xfrm>
                <a:off x="91042" y="5483314"/>
                <a:ext cx="10770626" cy="714405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351323" y="5733359"/>
                <a:ext cx="10008105" cy="2263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tângulo 20"/>
            <p:cNvSpPr/>
            <p:nvPr/>
          </p:nvSpPr>
          <p:spPr>
            <a:xfrm>
              <a:off x="626461" y="3545959"/>
              <a:ext cx="479777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MISSED FILLING DEFECTS AND OVER- OR UNDERESTIMATION OF STRICTURES  CAN ALSO BE AFFECTED BY PARTIAL VOLUME EFFECTS THAT DEGRADE SPATIAL RESOLUTION IN MIP REFORMATIONS.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489374" y="4275787"/>
            <a:ext cx="11216616" cy="1137024"/>
            <a:chOff x="338911" y="4860991"/>
            <a:chExt cx="5282404" cy="1137024"/>
          </a:xfrm>
        </p:grpSpPr>
        <p:grpSp>
          <p:nvGrpSpPr>
            <p:cNvPr id="25" name="Agrupar 24"/>
            <p:cNvGrpSpPr/>
            <p:nvPr/>
          </p:nvGrpSpPr>
          <p:grpSpPr>
            <a:xfrm>
              <a:off x="338911" y="4860991"/>
              <a:ext cx="5282404" cy="1137024"/>
              <a:chOff x="217644" y="5186070"/>
              <a:chExt cx="10564807" cy="1407289"/>
            </a:xfrm>
          </p:grpSpPr>
          <p:sp>
            <p:nvSpPr>
              <p:cNvPr id="27" name="Paralelogramo 26"/>
              <p:cNvSpPr/>
              <p:nvPr/>
            </p:nvSpPr>
            <p:spPr>
              <a:xfrm>
                <a:off x="217644" y="5186070"/>
                <a:ext cx="10564807" cy="1407289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351323" y="5598924"/>
                <a:ext cx="10008105" cy="49521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Retângulo 25"/>
            <p:cNvSpPr/>
            <p:nvPr/>
          </p:nvSpPr>
          <p:spPr>
            <a:xfrm>
              <a:off x="612032" y="5116582"/>
              <a:ext cx="47977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RESPIRATORY MOTION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 MAKE THE BILIARY TREE SEEM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STENOTIC, DILATED, DISCONNECTED OR DUPLICATED ON MIP REFORMATIONS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255917" y="5574873"/>
            <a:ext cx="11680166" cy="40011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MANDATORY TO REVIEW THE ORIGINAL THIN-SECTION DATA IN ORDER TO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145273" y="106177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TECHNIQUE AND RECONSTRUCTION ARTIFACTS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55917" y="5574873"/>
            <a:ext cx="11680166" cy="400110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MANDATORY TO REVIEW THE ORIGINAL THIN-SECTION DATA IN ORDER TO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71977" y="1822448"/>
            <a:ext cx="2412276" cy="3083029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1136873" y="1869764"/>
            <a:ext cx="2282484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ARE THE CALCULI?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077765" y="4440541"/>
            <a:ext cx="108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THICK-SLAB 2D 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484253" y="1836430"/>
            <a:ext cx="2412276" cy="3083029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3549149" y="1897643"/>
            <a:ext cx="2282484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ABOUT NOW?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3484253" y="4456843"/>
            <a:ext cx="108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THIN-SLAB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MRCP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071977" y="4903257"/>
            <a:ext cx="4824552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THICK-SLAB CAN OBSCURE SMALL STONES (CIRCLE)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808764" y="3039672"/>
            <a:ext cx="340795" cy="352004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78413" y="1819176"/>
            <a:ext cx="4270432" cy="3352549"/>
          </a:xfrm>
          <a:prstGeom prst="rect">
            <a:avLst/>
          </a:prstGeom>
        </p:spPr>
      </p:pic>
      <p:sp>
        <p:nvSpPr>
          <p:cNvPr id="43" name="CaixaDeTexto 42"/>
          <p:cNvSpPr txBox="1"/>
          <p:nvPr/>
        </p:nvSpPr>
        <p:spPr>
          <a:xfrm>
            <a:off x="6978413" y="4708344"/>
            <a:ext cx="4270432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MOTION ARTIFACTS MAKING IT IMPOSSIBLE TO EVALUATE THIS EXAM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234939" y="1060476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VARIANTS MIMICKING PATHOLOGY IN MRCP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841619" y="1702443"/>
            <a:ext cx="4408122" cy="957722"/>
            <a:chOff x="-404052" y="5530877"/>
            <a:chExt cx="10919307" cy="1648018"/>
          </a:xfrm>
        </p:grpSpPr>
        <p:sp>
          <p:nvSpPr>
            <p:cNvPr id="21" name="Paralelogramo 20"/>
            <p:cNvSpPr/>
            <p:nvPr/>
          </p:nvSpPr>
          <p:spPr>
            <a:xfrm>
              <a:off x="-404052" y="5530877"/>
              <a:ext cx="10919307" cy="164801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95391" y="5587334"/>
              <a:ext cx="9697882" cy="15888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 CYSTIC DUCT RUNNING PARALLEL TO THE CBD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(RED LINES) MAY SIMULATE A DILATED COMMON DUCT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5776576" y="1685250"/>
            <a:ext cx="5638484" cy="957722"/>
            <a:chOff x="95504" y="3853170"/>
            <a:chExt cx="5137097" cy="1281431"/>
          </a:xfrm>
        </p:grpSpPr>
        <p:sp>
          <p:nvSpPr>
            <p:cNvPr id="24" name="Paralelogramo 23"/>
            <p:cNvSpPr/>
            <p:nvPr/>
          </p:nvSpPr>
          <p:spPr>
            <a:xfrm>
              <a:off x="95504" y="3853170"/>
              <a:ext cx="5137097" cy="1281431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538112" y="3876177"/>
              <a:ext cx="4387527" cy="12354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CONTRACTED CHOLEDOCHAL SPHINCTER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(RED CIRCLES) MAY MIMIC AN IMPACTED STONE OR STRICTURE IN THE DISTAL CBD.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257175" y="5973366"/>
            <a:ext cx="11677649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MRCP IN MULTIPLE IMAGING PLANES OR CARRYING OUT REPEAT MRCP IMAGING WILL HELP RESOLVE THESE PROBLEMS. ADDITIONAL MRI SEQUENCES SHOULD ALSO BE EVALUATED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1" cstate="email"/>
          <a:srcRect l="6462" t="28036" r="47971" b="21450"/>
          <a:stretch>
            <a:fillRect/>
          </a:stretch>
        </p:blipFill>
        <p:spPr>
          <a:xfrm>
            <a:off x="841619" y="2777949"/>
            <a:ext cx="4237768" cy="3019573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841620" y="5529422"/>
            <a:ext cx="4237767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CYSTIC DUCT RUNNING PARALLEL TO CBD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ector Reto 49"/>
          <p:cNvCxnSpPr/>
          <p:nvPr/>
        </p:nvCxnSpPr>
        <p:spPr>
          <a:xfrm>
            <a:off x="2076961" y="4048810"/>
            <a:ext cx="1120062" cy="126148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2727930" y="3661679"/>
            <a:ext cx="1120062" cy="126148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626997" y="2767293"/>
            <a:ext cx="3941151" cy="3030231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326017" y="2767292"/>
            <a:ext cx="1939465" cy="3030230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6321090" y="4571963"/>
            <a:ext cx="307981" cy="333269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87837" y="4500300"/>
            <a:ext cx="307981" cy="333269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44859" y="4193964"/>
            <a:ext cx="307981" cy="333269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145277" y="1066456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INTRA-DUCTAL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397635" y="1719066"/>
            <a:ext cx="11396729" cy="866913"/>
            <a:chOff x="91044" y="5219775"/>
            <a:chExt cx="10564807" cy="1298647"/>
          </a:xfrm>
        </p:grpSpPr>
        <p:sp>
          <p:nvSpPr>
            <p:cNvPr id="21" name="Paralelogramo 20"/>
            <p:cNvSpPr/>
            <p:nvPr/>
          </p:nvSpPr>
          <p:spPr>
            <a:xfrm>
              <a:off x="91044" y="5219775"/>
              <a:ext cx="10564807" cy="1298647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63199" y="5316323"/>
              <a:ext cx="9753674" cy="10604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FILLING DEFECTS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BILE TREE MAY BE SEEN ON MRCP NOT ONLY FROM CALCULI BUT ALSO FROM THE PRESENCE OF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GAS, DEBRIS, HEMORRHAGE, TUMOR &amp; “FLOW VOID”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397635" y="2808263"/>
            <a:ext cx="11396729" cy="1229747"/>
            <a:chOff x="223771" y="3112916"/>
            <a:chExt cx="6566495" cy="1839557"/>
          </a:xfrm>
        </p:grpSpPr>
        <p:sp>
          <p:nvSpPr>
            <p:cNvPr id="24" name="Paralelogramo 23"/>
            <p:cNvSpPr/>
            <p:nvPr/>
          </p:nvSpPr>
          <p:spPr>
            <a:xfrm>
              <a:off x="223771" y="3112916"/>
              <a:ext cx="6566495" cy="1839557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517237" y="3277638"/>
              <a:ext cx="6062340" cy="15193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PNEUMOBILIA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IS SEEN AS A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NON-DEPENDENT FILLING DEFECT ON THE AXIAL IMAGES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WHILE A SIGNAL VOID IN THE CENTRAL PART OF THE BILE DUCT IS DUE TO FLOW PHENOMENON AND MAY OCCUR IN DILATED DUCTS AND AT THE POINT OF INSERTION OF A LARGE CYSTIC DUCT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97633" y="5245079"/>
            <a:ext cx="11396729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MRCP IN  ADDITION TO OTHER MRI SEQUENCES (T1 + T2)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397633" y="4260294"/>
            <a:ext cx="11396729" cy="763062"/>
            <a:chOff x="223771" y="5088190"/>
            <a:chExt cx="6566495" cy="763062"/>
          </a:xfrm>
        </p:grpSpPr>
        <p:sp>
          <p:nvSpPr>
            <p:cNvPr id="28" name="Paralelogramo 27"/>
            <p:cNvSpPr/>
            <p:nvPr/>
          </p:nvSpPr>
          <p:spPr>
            <a:xfrm>
              <a:off x="223771" y="5088190"/>
              <a:ext cx="6566495" cy="74767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517238" y="5143366"/>
              <a:ext cx="606234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PRESENCE OF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IODINATED CONTRAS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 MATERIAL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BILIARY TREE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REDUCES BILE’S SIGNAL INTENSITY.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CaixaDeTexto 44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813234" y="1828711"/>
            <a:ext cx="3118929" cy="348366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55116" y="1829522"/>
            <a:ext cx="2462905" cy="3482044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11209" y="1888587"/>
            <a:ext cx="2605023" cy="73866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THINK ABOUT THIS FILLING DEFECT? (RED ARROWHEADS)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iângulo 34"/>
          <p:cNvSpPr/>
          <p:nvPr/>
        </p:nvSpPr>
        <p:spPr>
          <a:xfrm rot="15612727">
            <a:off x="2160776" y="2976029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366431" y="4711402"/>
            <a:ext cx="3802162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 THAT ON AXIAL T2WI IT APPEARS AS A NON-DEPENDENT LOW-SIGNAL IMAGE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riângulo 36"/>
          <p:cNvSpPr/>
          <p:nvPr/>
        </p:nvSpPr>
        <p:spPr>
          <a:xfrm rot="14418799">
            <a:off x="4977167" y="3063940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826743" y="5306977"/>
            <a:ext cx="5391277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PNEUMOBILIA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23472" y="2117695"/>
            <a:ext cx="1663700" cy="318770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904043" y="2603825"/>
            <a:ext cx="251278" cy="246202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4524261">
            <a:off x="9341894" y="2451571"/>
            <a:ext cx="393374" cy="659029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6451789">
            <a:off x="8871405" y="4140988"/>
            <a:ext cx="716128" cy="792778"/>
          </a:xfrm>
          <a:prstGeom prst="rect">
            <a:avLst/>
          </a:prstGeom>
        </p:spPr>
      </p:pic>
      <p:grpSp>
        <p:nvGrpSpPr>
          <p:cNvPr id="48" name="Agrupar 47"/>
          <p:cNvGrpSpPr/>
          <p:nvPr/>
        </p:nvGrpSpPr>
        <p:grpSpPr>
          <a:xfrm>
            <a:off x="6789230" y="4016345"/>
            <a:ext cx="1682536" cy="1278846"/>
            <a:chOff x="10335292" y="1674696"/>
            <a:chExt cx="1682536" cy="1278846"/>
          </a:xfrm>
        </p:grpSpPr>
        <p:sp>
          <p:nvSpPr>
            <p:cNvPr id="49" name="Retângulo 48"/>
            <p:cNvSpPr/>
            <p:nvPr/>
          </p:nvSpPr>
          <p:spPr>
            <a:xfrm>
              <a:off x="10335293" y="1674696"/>
              <a:ext cx="168253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3600" b="1" i="0" u="none" strike="noStrike" kern="1200" cap="none" spc="0" normalizeH="0" baseline="0" noProof="0" dirty="0">
                  <a:solidFill>
                    <a:srgbClr val="FF27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STONES</a:t>
              </a:r>
              <a:endParaRPr kumimoji="0" lang="pt-BR" sz="5400" b="1" i="0" u="none" strike="noStrike" kern="1200" cap="none" spc="0" normalizeH="0" baseline="0" noProof="0" dirty="0">
                <a:solidFill>
                  <a:srgbClr val="FF27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10335292" y="1937879"/>
              <a:ext cx="1682535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6000" b="1" i="0" u="none" strike="noStrike" kern="1200" cap="none" spc="0" normalizeH="0" baseline="0" noProof="0" dirty="0">
                  <a:solidFill>
                    <a:srgbClr val="FF27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SINK</a:t>
              </a:r>
              <a:endParaRPr kumimoji="0" lang="pt-BR" sz="5400" b="1" i="0" u="none" strike="noStrike" kern="1200" cap="none" spc="0" normalizeH="0" baseline="0" noProof="0" dirty="0">
                <a:solidFill>
                  <a:srgbClr val="FF27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Agrupar 50"/>
          <p:cNvGrpSpPr/>
          <p:nvPr/>
        </p:nvGrpSpPr>
        <p:grpSpPr>
          <a:xfrm>
            <a:off x="9872445" y="2155855"/>
            <a:ext cx="1614480" cy="1301314"/>
            <a:chOff x="5301823" y="1568510"/>
            <a:chExt cx="1614480" cy="1301314"/>
          </a:xfrm>
        </p:grpSpPr>
        <p:sp>
          <p:nvSpPr>
            <p:cNvPr id="52" name="Retângulo 51"/>
            <p:cNvSpPr/>
            <p:nvPr/>
          </p:nvSpPr>
          <p:spPr>
            <a:xfrm>
              <a:off x="5454435" y="1568510"/>
              <a:ext cx="128313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6000" b="1" i="0" u="none" strike="noStrike" kern="1200" cap="none" spc="0" normalizeH="0" baseline="0" noProof="0" dirty="0">
                  <a:solidFill>
                    <a:srgbClr val="FF27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</a:t>
              </a:r>
              <a:endParaRPr kumimoji="0" lang="pt-BR" sz="5400" b="1" i="0" u="none" strike="noStrike" kern="1200" cap="none" spc="0" normalizeH="0" baseline="0" noProof="0" dirty="0">
                <a:solidFill>
                  <a:srgbClr val="FF27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5301823" y="2223493"/>
              <a:ext cx="161448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3600" b="1" i="0" u="none" strike="noStrike" kern="1200" cap="none" spc="0" normalizeH="0" baseline="0" noProof="0" dirty="0">
                  <a:solidFill>
                    <a:srgbClr val="FF270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FLOATS</a:t>
              </a:r>
              <a:endParaRPr kumimoji="0" lang="pt-BR" sz="5400" b="1" i="0" u="none" strike="noStrike" kern="1200" cap="none" spc="0" normalizeH="0" baseline="0" noProof="0" dirty="0">
                <a:solidFill>
                  <a:srgbClr val="FF27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CaixaDeTexto 53"/>
          <p:cNvSpPr txBox="1"/>
          <p:nvPr/>
        </p:nvSpPr>
        <p:spPr>
          <a:xfrm>
            <a:off x="2145277" y="1066456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INTRA-DUCTAL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97635" y="5870831"/>
            <a:ext cx="11396729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MRCP IN  ADDITION TO OTHER MRI SEQUENCES (T1 + T2)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65475" y="1754467"/>
            <a:ext cx="2664285" cy="269194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3405" y="1754468"/>
            <a:ext cx="2425504" cy="2693017"/>
          </a:xfrm>
          <a:prstGeom prst="rect">
            <a:avLst/>
          </a:prstGeom>
        </p:spPr>
      </p:pic>
      <p:sp>
        <p:nvSpPr>
          <p:cNvPr id="17" name="Triângulo 16"/>
          <p:cNvSpPr/>
          <p:nvPr/>
        </p:nvSpPr>
        <p:spPr>
          <a:xfrm rot="13798392">
            <a:off x="2478650" y="2336773"/>
            <a:ext cx="173538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riângulo 17"/>
          <p:cNvSpPr/>
          <p:nvPr/>
        </p:nvSpPr>
        <p:spPr>
          <a:xfrm rot="13798392">
            <a:off x="2593330" y="2539881"/>
            <a:ext cx="173538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15232" y="4453219"/>
            <a:ext cx="4714528" cy="53307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THIS BE CONSIDERED A 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FILLING DEFECT?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815232" y="4986298"/>
            <a:ext cx="4714528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 FILLING DEFECT CAUSED BY FLOW ARTIFACT (“FLOW VOID”)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Agrupar 38"/>
          <p:cNvGrpSpPr/>
          <p:nvPr/>
        </p:nvGrpSpPr>
        <p:grpSpPr>
          <a:xfrm>
            <a:off x="6440722" y="1754467"/>
            <a:ext cx="5103766" cy="2871056"/>
            <a:chOff x="1963846" y="-3026450"/>
            <a:chExt cx="5103766" cy="2871056"/>
          </a:xfrm>
        </p:grpSpPr>
        <p:sp>
          <p:nvSpPr>
            <p:cNvPr id="40" name="CaixaDeTexto 39"/>
            <p:cNvSpPr txBox="1"/>
            <p:nvPr/>
          </p:nvSpPr>
          <p:spPr>
            <a:xfrm>
              <a:off x="1965616" y="-3026450"/>
              <a:ext cx="5101996" cy="30777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  <a:alpha val="8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 contourW="6350" prstMaterial="softEdge">
              <a:bevelT w="101600" h="1016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400" b="1" i="0" u="none" strike="noStrike" kern="1200" cap="none" spc="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HAVE YOU EVER HEARD OF BILIARY DUCT THROMBUS?</a:t>
              </a:r>
              <a:endPara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963846" y="-2722422"/>
              <a:ext cx="5103766" cy="2567028"/>
            </a:xfrm>
            <a:prstGeom prst="rect">
              <a:avLst/>
            </a:prstGeom>
          </p:spPr>
        </p:pic>
      </p:grpSp>
      <p:sp>
        <p:nvSpPr>
          <p:cNvPr id="42" name="CaixaDeTexto 41"/>
          <p:cNvSpPr txBox="1"/>
          <p:nvPr/>
        </p:nvSpPr>
        <p:spPr>
          <a:xfrm>
            <a:off x="6454192" y="4616966"/>
            <a:ext cx="5101995" cy="954107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/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SEQUENCE OF AXIAL ENHANCED T1WI (LEFT) SHOWING HCC WITH INTRA BILE DUCT EXTENSION (BILIARY DUCT TUMORAL THROMBUS – BDTT). 3D-MRCP (RIGHT) SHOWS DUCTAL FILLING DEFECTS SECONDARY TO TUMORAL INVASION.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2145277" y="1066456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INTRA-DUCTAL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397635" y="5870831"/>
            <a:ext cx="11396729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MRCP IN  ADDITION TO OTHER MRI SEQUENCES (T1 + T2)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41216" y="108873"/>
            <a:ext cx="4509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INTRODUCTION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940495" y="1536174"/>
            <a:ext cx="103110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MAGNETIC RESONANCE CHOLANGIOPANCREATOGRAPHY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(MRCP) IS A WIDELY USED NON-INVASIVE METHOD IN THE EVALUATION OF PANCREATOBILIARY DISORDERS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OPPOSED TO ENDOSCOPIC RETROGRADE CHOLANGIOPANCREATOGRAPHY (ERCP)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ALLOWS EVALUATION OF BILIARY DUCTS BOTH UPSTREAM AND DOWNSTREAM TO INJURY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WELL AS EXTRA DUCTAL LESIONS,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COMBINED WITH T1 AND T2 WEIGHTED IMAGES.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TECHNIQUE AND PROTOCOLS MAY VARY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THERE ARE SOME KEY POINTS THAT EVERY RADIOLOGIST MUST KNOW IN ORDER TO PERFORM AND EXTRACT THE BEST OUT OF THIS METHOD.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490671" y="1636425"/>
            <a:ext cx="11210657" cy="805075"/>
            <a:chOff x="228310" y="1975016"/>
            <a:chExt cx="6192794" cy="675239"/>
          </a:xfrm>
        </p:grpSpPr>
        <p:sp>
          <p:nvSpPr>
            <p:cNvPr id="15" name="Paralelogramo 14"/>
            <p:cNvSpPr/>
            <p:nvPr/>
          </p:nvSpPr>
          <p:spPr>
            <a:xfrm>
              <a:off x="228310" y="1975016"/>
              <a:ext cx="6192794" cy="67523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88588" y="2032864"/>
              <a:ext cx="5731910" cy="593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PULSATILE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VASCULAR COMPRESSION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ADJACENT VESSELS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MAY MIMIC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BILE DUCT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STRICTURE.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490669" y="2557086"/>
            <a:ext cx="11210657" cy="1482955"/>
            <a:chOff x="228308" y="2781004"/>
            <a:chExt cx="6192794" cy="1919345"/>
          </a:xfrm>
        </p:grpSpPr>
        <p:sp>
          <p:nvSpPr>
            <p:cNvPr id="18" name="Paralelogramo 17"/>
            <p:cNvSpPr/>
            <p:nvPr/>
          </p:nvSpPr>
          <p:spPr>
            <a:xfrm>
              <a:off x="228308" y="2781004"/>
              <a:ext cx="6192794" cy="1635966"/>
            </a:xfrm>
            <a:prstGeom prst="parallelogram">
              <a:avLst>
                <a:gd name="adj" fmla="val 1555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488587" y="2987461"/>
              <a:ext cx="5731909" cy="17128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MOST COMMON SITE OF EXTRINSIC VASCULAR COMPRESSION IS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COMMON HEPATIC DUCT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FOLLOWED BY THE LEFT HEPATIC DUCT, BOTH DUE TO THE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RIGHT HEPATIC ARTERY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CROSSING ITS POSTERIOR ASPECT</a:t>
              </a: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490669" y="3931531"/>
            <a:ext cx="11210659" cy="1281176"/>
            <a:chOff x="228307" y="4505309"/>
            <a:chExt cx="6192795" cy="1281176"/>
          </a:xfrm>
        </p:grpSpPr>
        <p:sp>
          <p:nvSpPr>
            <p:cNvPr id="31" name="Paralelogramo 30"/>
            <p:cNvSpPr/>
            <p:nvPr/>
          </p:nvSpPr>
          <p:spPr>
            <a:xfrm>
              <a:off x="228307" y="4505309"/>
              <a:ext cx="6192795" cy="1281176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488586" y="4635764"/>
              <a:ext cx="57319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OVERLAPPING OF THE BILIARY TREE WITH OTHER STATIONARY FLUIDS </a:t>
              </a: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(I.E. FROM ADJACENT BOWEL, CYSTIC COLLECTIONS, DIVERTICULI OR ASCITES)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 ALSO CAUSE INTERPRETATION PROBLEMS.</a:t>
              </a:r>
              <a:endPara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1000827" y="5379020"/>
            <a:ext cx="10190340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OTHER MRI SEQUENCES (T1 + T2) IN ADDITION TO MRCP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145276" y="106361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EXTRA-DUCTAL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ixaDeTexto 32"/>
          <p:cNvSpPr txBox="1"/>
          <p:nvPr/>
        </p:nvSpPr>
        <p:spPr>
          <a:xfrm>
            <a:off x="1000829" y="5980666"/>
            <a:ext cx="10190340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OTHER MRI SEQUENCES (T1 + T2) IN ADDITION TO MRCP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145276" y="106361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EXTRA-DUCTAL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46546" y="2366403"/>
            <a:ext cx="2584085" cy="283089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05404" y="2352898"/>
            <a:ext cx="2729600" cy="2844398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546544" y="1829678"/>
            <a:ext cx="5288458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UNAWARE RADIOLOGIST MAY BE FOOLED BY THIS 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“FILLING DEFECT” (RED ARROWHEADS)... BUT NOT YOU!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ângulo 22"/>
          <p:cNvSpPr/>
          <p:nvPr/>
        </p:nvSpPr>
        <p:spPr>
          <a:xfrm rot="16541746">
            <a:off x="1880293" y="366873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riângulo 23"/>
          <p:cNvSpPr/>
          <p:nvPr/>
        </p:nvSpPr>
        <p:spPr>
          <a:xfrm rot="14889702">
            <a:off x="4727908" y="3432875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46544" y="4777191"/>
            <a:ext cx="5288457" cy="830997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CORONAL T2WI (LEFT) AND 3D-MRCP (RIGHT) SHOWING RIGHT HEPATIC ARTERY INTERPOSING COMMON HEPATIC BILE DUCT SIMULATING FILLING DEFECT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356998" y="2354913"/>
            <a:ext cx="2353528" cy="2585915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83659" y="2356959"/>
            <a:ext cx="2025705" cy="258386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87678" y="2354913"/>
            <a:ext cx="1757776" cy="2583097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6349084" y="1840624"/>
            <a:ext cx="5288458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REALLY THINK YOU WERE GOING TO BE FREE FROM CHOLECYSTECTOMY METALLIC CLIPS (RED CIRCLES)??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6356997" y="4777191"/>
            <a:ext cx="5288457" cy="830997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IT IS ONCE AGAIN! MRCP IMAGES (LEFT) SHOW A PSEUDO-STRICTURE TO THE COMMON HEPATIC DUCT, CONFIRMED WITH THE AXIAL T1WI-GRE IMAGE (RIGHT)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037893" y="3309348"/>
            <a:ext cx="696030" cy="685976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42041" y="3119353"/>
            <a:ext cx="696030" cy="685976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  <p:bldP spid="44" grpId="0" animBg="1"/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400174" y="1782326"/>
            <a:ext cx="3445517" cy="34836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967830" y="1783137"/>
            <a:ext cx="2720800" cy="34820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93036" y="1771752"/>
            <a:ext cx="5280545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THIS AEROBILIA CASE FROM THE PREVIOUS SLIDE?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833395" y="2090104"/>
            <a:ext cx="2840189" cy="319860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719248" y="2928832"/>
            <a:ext cx="1021670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5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DUODENUM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95078" y="2754739"/>
            <a:ext cx="1153075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5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DIVERTICULUM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405364" y="3819611"/>
            <a:ext cx="493476" cy="2305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05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CBD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ta para a Direita Entalhada 11"/>
          <p:cNvSpPr/>
          <p:nvPr/>
        </p:nvSpPr>
        <p:spPr>
          <a:xfrm rot="13641559">
            <a:off x="3511611" y="3283452"/>
            <a:ext cx="303892" cy="7040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ta para a Direita Entalhada 12"/>
          <p:cNvSpPr/>
          <p:nvPr/>
        </p:nvSpPr>
        <p:spPr>
          <a:xfrm rot="18310572">
            <a:off x="4287821" y="3095850"/>
            <a:ext cx="303892" cy="7040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eta para a Direita Entalhada 13"/>
          <p:cNvSpPr/>
          <p:nvPr/>
        </p:nvSpPr>
        <p:spPr>
          <a:xfrm rot="3051663">
            <a:off x="4170503" y="3630647"/>
            <a:ext cx="303892" cy="70409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04906" y="5118636"/>
            <a:ext cx="5288457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WELL, WELL, WELL... THERE IS ALSO A DUODENAL DIVERTICULUM THAT OBSCURES CBD DISTAL ANALYSIS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049418" y="2387528"/>
            <a:ext cx="5782775" cy="249932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6053511" y="2141874"/>
            <a:ext cx="5782775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OVERLAPPING ASCITES OBSCURES THE BILIARY TREE ON MRCP 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00829" y="5980666"/>
            <a:ext cx="10190340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OTHER MRI SEQUENCES (T1 + T2) IN ADDITION TO MRCP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145276" y="106361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EXTRA-DUCTAL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4671123" y="119573"/>
            <a:ext cx="284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PITFALLS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00829" y="5980666"/>
            <a:ext cx="10190340" cy="707886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OTHER MRI SEQUENCES (T1 + T2) IN ADDITION TO MRCP AS WELL AS KNOWING THE PATIENT’S CLINICAL / SURGICAL BACKGROUND MAY HELP AVOID THESE PITFALLS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145276" y="1063611"/>
            <a:ext cx="7901446" cy="4308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PITFALLS RELATED TO EXTRA-DUCTAL FACTORS</a:t>
            </a:r>
            <a:endParaRPr kumimoji="0" lang="pt-BR" sz="22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m 24" descr="Foto em preto e branco de pessoas a noite&#10;&#10;Descrição gerada automaticamente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999421" y="2366240"/>
            <a:ext cx="4741030" cy="271402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6999422" y="2041146"/>
            <a:ext cx="4741030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PANCREATIC CYSTS OBSCURING DUCTAL EVALUATION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51547" y="5033205"/>
            <a:ext cx="6215511" cy="584775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CHECK MULTIPLE IMAGING PLANES SO YOU WON’T BE FOOLED BY HEPATIC VESSELS MIMICKING CHOLECYSTOLITHIASIS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m 25" descr="Uma imagem contendo animal, invertebrado, crustáceo, mesa&#10;&#10;Descrição gerada automaticamente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51548" y="2152787"/>
            <a:ext cx="3631210" cy="2904904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451548" y="1845010"/>
            <a:ext cx="3631210" cy="3077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CHECK OUT IF YOU GOT THE DRIFT! 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451548" y="4506237"/>
            <a:ext cx="3631210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8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“STONES SINK, AIR FLOATS...” SO THESE ARE STONES, RIGHT?! (RED ARROWHEAD)</a:t>
            </a:r>
            <a:endParaRPr kumimoji="0" lang="pt-BR" sz="1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ângulo 33"/>
          <p:cNvSpPr/>
          <p:nvPr/>
        </p:nvSpPr>
        <p:spPr>
          <a:xfrm rot="3933944">
            <a:off x="1220781" y="3380203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m 28" descr="Uma imagem contendo mesa, foto, branco, segurando&#10;&#10;Descrição gerada automaticamente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082758" y="2149040"/>
            <a:ext cx="2588351" cy="2904903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4078707" y="1846469"/>
            <a:ext cx="2588351" cy="338554"/>
          </a:xfrm>
          <a:prstGeom prst="rect">
            <a:avLst/>
          </a:prstGeom>
          <a:gradFill flip="none" rotWithShape="1">
            <a:gsLst>
              <a:gs pos="0">
                <a:srgbClr val="FF2703">
                  <a:lumMod val="72000"/>
                  <a:lumOff val="28000"/>
                </a:srgbClr>
              </a:gs>
              <a:gs pos="59000">
                <a:srgbClr val="E90000"/>
              </a:gs>
              <a:gs pos="100000">
                <a:srgbClr val="C00000"/>
              </a:gs>
            </a:gsLst>
            <a:path path="rect">
              <a:fillToRect l="50000" t="50000" r="50000" b="50000"/>
            </a:path>
            <a:tileRect/>
          </a:gra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contourW="6350" prstMaterial="softEdge">
            <a:bevelT w="101600" h="1016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WRONG! CHECK AGAIN!</a:t>
            </a:r>
            <a:endParaRPr kumimoji="0" lang="pt-BR" sz="16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iângulo 34"/>
          <p:cNvSpPr/>
          <p:nvPr/>
        </p:nvSpPr>
        <p:spPr>
          <a:xfrm rot="10053597">
            <a:off x="4844518" y="2949897"/>
            <a:ext cx="170329" cy="215153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44148" y="119572"/>
            <a:ext cx="6503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“PEARLS OF WISDOM”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940494" y="1203664"/>
            <a:ext cx="103110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MRCP SHOULD ALWAYS BE CONSIDERED AS A GREAT NON-INVASIVE METHOD IN THE EVALUATION OF PANCREATOBILIARY DISORDERS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ESPECIALLY WHEN ASSOCIATED WITH ADDITIONAL MRI SEQUENCES, ALLOWING FOR BETTER EXAMINATION OF EXTRADUCTAL LESIONS AS WELL AS ADJACENT STRUCTURES.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EVALUATING AN MRCP IMAGE,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PANCREATOBILIARY ANATOMY AND COMMON ANATOMIC VARIATIONS SHOULD ALWAYS BE IN THE RADIOLOGIST’S MIND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AVOID PITFALLS RELATED TO TECHNIQUE AND RECONSTRUCTION ARTIFACTS, </a:t>
            </a: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MANDATORY TO </a:t>
            </a: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THE ORIGINAL THIN-SECTION DATA.</a:t>
            </a:r>
            <a:endParaRPr kumimoji="0" lang="pt-BR" sz="2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10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MRCP IN MULTIPLE IMAGING PLANES AND CARRYING OUT REPEAT MRCP IMAGING WILL HELP RESOLVE PITFALLS RELATED TO ANATOMIC VARIATIONS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MIMIC DISEASES. ADDITIONAL MRI SEQUENCES SHOULD ALSO BE EVALUATED.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2000"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PERFORMING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MRI SEQUENCES (T1 + T2) IN ADDITION TO MRCP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AS WELL AS KNOWING THE PATIENT’S CLINICAL/SURGICAL BACKGROUND,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HELP AVOID PITFALLS</a:t>
            </a:r>
            <a:r>
              <a:rPr kumimoji="0" lang="pt-BR" sz="20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52163" y="108177"/>
            <a:ext cx="6487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SUGGESTED READING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856" y="1105786"/>
            <a:ext cx="11791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Griffin N, Charles-Edwards G, and Grant LA. Magnetic Resonance Cholangiopancreatography: the ABC of MRCP. Insights into Imaging 2011;3(1):11–21.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Hintze RE, Adler A, </a:t>
            </a:r>
            <a:r>
              <a:rPr lang="en-US" dirty="0" err="1"/>
              <a:t>Veltzke</a:t>
            </a:r>
            <a:r>
              <a:rPr lang="en-US" dirty="0"/>
              <a:t> W, et al. Clinical significance of magnetic resonance cholangiopancreatography (MRCP) compared to endoscopic retrograde cholangiopancreatography (ERCP). Endoscopy 1997;29:182-187.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Irie</a:t>
            </a:r>
            <a:r>
              <a:rPr lang="en-US" dirty="0"/>
              <a:t> H, Honda H, Tajima T, et al. Optimal MR Cholangiopancreatographic Sequence and Its Clinical Application. Radiology 1998;206:379-387.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Mortelé</a:t>
            </a:r>
            <a:r>
              <a:rPr lang="en-US" dirty="0"/>
              <a:t> KJ, Rocha TC, Streeter JL, et al. Multimodality Imaging of Pancreatic and Biliary Congenital Anomalies. </a:t>
            </a:r>
            <a:r>
              <a:rPr lang="en-US" dirty="0" err="1"/>
              <a:t>RadioGraphics</a:t>
            </a:r>
            <a:r>
              <a:rPr lang="en-US" dirty="0"/>
              <a:t> 2006;26(3):715–731.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Sureka</a:t>
            </a:r>
            <a:r>
              <a:rPr lang="en-US" dirty="0"/>
              <a:t> B, Bansal K, Patidar Y, et al. Magnetic Resonance </a:t>
            </a:r>
            <a:r>
              <a:rPr lang="en-US" dirty="0" err="1"/>
              <a:t>Cholangiographic</a:t>
            </a:r>
            <a:r>
              <a:rPr lang="en-US" dirty="0"/>
              <a:t> Evaluation of Intrahepatic and Extrahepatic Bile Duct Variations. Indian J </a:t>
            </a:r>
            <a:r>
              <a:rPr lang="en-US" dirty="0" err="1"/>
              <a:t>Radiol</a:t>
            </a:r>
            <a:r>
              <a:rPr lang="en-US" dirty="0"/>
              <a:t> Imaging 2016;26:22-32.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/>
          <p:nvPr/>
        </p:nvSpPr>
        <p:spPr>
          <a:xfrm>
            <a:off x="2701769" y="108177"/>
            <a:ext cx="6411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READING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8463" y="1203325"/>
            <a:ext cx="113553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Aduna M, Larena JA, Martin D, et al. </a:t>
            </a:r>
            <a:r>
              <a:rPr lang="en-US" altLang="en-US" dirty="0">
                <a:solidFill>
                  <a:srgbClr val="000000"/>
                </a:solidFill>
              </a:rPr>
              <a:t>Bile Duct Leaks After Laparoscopic Cholecystectomy: Value of Contrast-Enhanced MRCP</a:t>
            </a:r>
            <a:r>
              <a:rPr lang="pt-BR" altLang="en-US" dirty="0">
                <a:solidFill>
                  <a:srgbClr val="000000"/>
                </a:solidFill>
              </a:rPr>
              <a:t>. Abdom Imaging 2005;30:480–487.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Hoeffel C, Azizi L, Lewin M, et al. </a:t>
            </a:r>
            <a:r>
              <a:rPr lang="en-US" altLang="en-US" dirty="0">
                <a:solidFill>
                  <a:srgbClr val="000000"/>
                </a:solidFill>
              </a:rPr>
              <a:t>Normal and Pathologic Features of the Postoperative Biliary Tract at 3D MR Cholangiopancreatography and MR Imaging</a:t>
            </a:r>
            <a:r>
              <a:rPr lang="pt-BR" altLang="en-US" dirty="0">
                <a:solidFill>
                  <a:srgbClr val="000000"/>
                </a:solidFill>
              </a:rPr>
              <a:t>. RadioGraphics 2006;26:1603–1620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Irie H, Honda H, Kuroiwa T, et al. Pitfalls in MR Cholangiopancreatographic Interpretation.</a:t>
            </a:r>
            <a:r>
              <a:rPr lang="pt-BR" altLang="en-US" i="1" dirty="0">
                <a:solidFill>
                  <a:srgbClr val="000000"/>
                </a:solidFill>
              </a:rPr>
              <a:t> </a:t>
            </a:r>
            <a:r>
              <a:rPr lang="pt-BR" altLang="en-US" dirty="0">
                <a:solidFill>
                  <a:srgbClr val="000000"/>
                </a:solidFill>
              </a:rPr>
              <a:t>RadioGraphics 2001;21(1):23–37</a:t>
            </a:r>
            <a:r>
              <a:rPr lang="pt-BR" altLang="en-US" i="1" dirty="0">
                <a:solidFill>
                  <a:srgbClr val="000000"/>
                </a:solidFill>
              </a:rPr>
              <a:t>.</a:t>
            </a:r>
            <a:r>
              <a:rPr lang="pt-BR" altLang="en-US" dirty="0">
                <a:solidFill>
                  <a:srgbClr val="000000"/>
                </a:solidFill>
              </a:rPr>
              <a:t> 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O’Connor OJ, O’Neil S, Maher, MM. </a:t>
            </a:r>
            <a:r>
              <a:rPr lang="en-US" altLang="en-US" dirty="0">
                <a:solidFill>
                  <a:srgbClr val="000000"/>
                </a:solidFill>
              </a:rPr>
              <a:t>Imaging of Biliary Tract Disease</a:t>
            </a:r>
            <a:r>
              <a:rPr lang="pt-BR" altLang="en-US" i="1" dirty="0">
                <a:solidFill>
                  <a:srgbClr val="000000"/>
                </a:solidFill>
              </a:rPr>
              <a:t>. </a:t>
            </a:r>
            <a:r>
              <a:rPr lang="pt-BR" altLang="en-US" dirty="0">
                <a:solidFill>
                  <a:srgbClr val="000000"/>
                </a:solidFill>
              </a:rPr>
              <a:t>American Journal of Roentgenology 2011;197(4):W551–W558</a:t>
            </a:r>
            <a:r>
              <a:rPr lang="pt-BR" altLang="en-US" i="1" dirty="0">
                <a:solidFill>
                  <a:srgbClr val="000000"/>
                </a:solidFill>
              </a:rPr>
              <a:t>.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Singh A, Gelrud A, Agarwal B. </a:t>
            </a:r>
            <a:r>
              <a:rPr lang="en-US" altLang="en-US" dirty="0">
                <a:solidFill>
                  <a:srgbClr val="000000"/>
                </a:solidFill>
              </a:rPr>
              <a:t>Biliary Strictures: Diagnostic Considerations and Approach</a:t>
            </a:r>
            <a:r>
              <a:rPr lang="pt-BR" altLang="en-US" i="1" dirty="0">
                <a:solidFill>
                  <a:srgbClr val="000000"/>
                </a:solidFill>
              </a:rPr>
              <a:t>. </a:t>
            </a:r>
            <a:r>
              <a:rPr lang="pt-BR" altLang="en-US" dirty="0">
                <a:solidFill>
                  <a:srgbClr val="000000"/>
                </a:solidFill>
              </a:rPr>
              <a:t>Gastroenterology Report 2014;3(1):22–31</a:t>
            </a:r>
            <a:r>
              <a:rPr lang="pt-BR" altLang="en-US" i="1" dirty="0">
                <a:solidFill>
                  <a:srgbClr val="000000"/>
                </a:solidFill>
              </a:rPr>
              <a:t>.</a:t>
            </a:r>
            <a:r>
              <a:rPr lang="pt-BR" altLang="en-US" dirty="0">
                <a:solidFill>
                  <a:srgbClr val="000000"/>
                </a:solidFill>
              </a:rPr>
              <a:t> 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Vitellas KM, Keogan MT, Spritzer CE, et al. </a:t>
            </a:r>
            <a:r>
              <a:rPr lang="en-US" altLang="en-US" dirty="0">
                <a:solidFill>
                  <a:srgbClr val="000000"/>
                </a:solidFill>
              </a:rPr>
              <a:t>MR Cholangiopancreatography of Bile and Pancreatic Duct Abnormalities With Emphasis on the Single-Shot Fast Spin-Echo Technique</a:t>
            </a:r>
            <a:r>
              <a:rPr lang="pt-BR" altLang="en-US" dirty="0">
                <a:solidFill>
                  <a:srgbClr val="000000"/>
                </a:solidFill>
              </a:rPr>
              <a:t>. RadioGraphics 2000;20:939–957.</a:t>
            </a:r>
            <a:endParaRPr lang="pt-BR" altLang="en-US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pt-BR" altLang="en-US" dirty="0">
                <a:solidFill>
                  <a:srgbClr val="000000"/>
                </a:solidFill>
              </a:rPr>
              <a:t>Watanabe Y, Dohke M, Ishimori T, et al. </a:t>
            </a:r>
            <a:r>
              <a:rPr lang="en-US" altLang="en-US" dirty="0">
                <a:solidFill>
                  <a:srgbClr val="000000"/>
                </a:solidFill>
              </a:rPr>
              <a:t>Diagnostic Pitfalls of MR Cholangiopancreatography in the Evaluation of the Biliary Tract and Gallbladder</a:t>
            </a:r>
            <a:r>
              <a:rPr lang="pt-BR" altLang="en-US" i="1" dirty="0">
                <a:solidFill>
                  <a:srgbClr val="000000"/>
                </a:solidFill>
              </a:rPr>
              <a:t>. </a:t>
            </a:r>
            <a:r>
              <a:rPr lang="pt-BR" altLang="en-US" dirty="0">
                <a:solidFill>
                  <a:srgbClr val="000000"/>
                </a:solidFill>
              </a:rPr>
              <a:t>RadioGraphics 1999;19(2):415-429.</a:t>
            </a:r>
            <a:endParaRPr lang="pt-BR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 57"/>
          <p:cNvSpPr/>
          <p:nvPr/>
        </p:nvSpPr>
        <p:spPr>
          <a:xfrm>
            <a:off x="-35625" y="-8281"/>
            <a:ext cx="12192000" cy="6102627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698115" y="4866025"/>
            <a:ext cx="10564807" cy="1200329"/>
            <a:chOff x="91044" y="5246369"/>
            <a:chExt cx="10564807" cy="1200329"/>
          </a:xfrm>
          <a:solidFill>
            <a:schemeClr val="bg2"/>
          </a:solidFill>
        </p:grpSpPr>
        <p:sp>
          <p:nvSpPr>
            <p:cNvPr id="10" name="Paralelogramo 9"/>
            <p:cNvSpPr/>
            <p:nvPr/>
          </p:nvSpPr>
          <p:spPr>
            <a:xfrm>
              <a:off x="91044" y="5301544"/>
              <a:ext cx="10564807" cy="1086070"/>
            </a:xfrm>
            <a:prstGeom prst="parallelogram">
              <a:avLst/>
            </a:prstGeom>
            <a:grpFill/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51323" y="5246369"/>
              <a:ext cx="10008105" cy="1200329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DURING REGULAR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ENDOSCOPIC RETROGRADE CHOLANGIOPANCREATOGRAPHY (ERCP)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ENDOSCOPE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IS INTRODUCED VIA ESOPHAGUS, PASSES THROUGH THE STOMACH AND REACHES THE DUODENAL PAPILLA, WHERE THE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CONTRAST IS INJECTED INTO THE BILIARY TRACT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1" cstate="email">
            <a:alphaModFix amt="82000"/>
          </a:blip>
          <a:stretch>
            <a:fillRect/>
          </a:stretch>
        </p:blipFill>
        <p:spPr>
          <a:xfrm>
            <a:off x="445967" y="791738"/>
            <a:ext cx="5362714" cy="396033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28033" y="198642"/>
            <a:ext cx="1556247" cy="4042472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922762" y="1598479"/>
            <a:ext cx="3664018" cy="2572871"/>
            <a:chOff x="1113907" y="1976801"/>
            <a:chExt cx="3664018" cy="2572871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113907" y="1976801"/>
              <a:ext cx="2979154" cy="2519707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494918" y="3324540"/>
              <a:ext cx="2283007" cy="11340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rot="20884194">
              <a:off x="2725590" y="4285287"/>
              <a:ext cx="553949" cy="264385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2255765" y="3406074"/>
            <a:ext cx="832628" cy="756361"/>
            <a:chOff x="2446910" y="3784396"/>
            <a:chExt cx="832628" cy="756361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2446910" y="3784396"/>
              <a:ext cx="436967" cy="704002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494695" y="4233863"/>
              <a:ext cx="419100" cy="177800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rot="20884194">
              <a:off x="2725589" y="4276372"/>
              <a:ext cx="553949" cy="264385"/>
            </a:xfrm>
            <a:prstGeom prst="rect">
              <a:avLst/>
            </a:prstGeom>
          </p:spPr>
        </p:pic>
      </p:grpSp>
      <p:sp>
        <p:nvSpPr>
          <p:cNvPr id="22" name="Oval 21"/>
          <p:cNvSpPr/>
          <p:nvPr/>
        </p:nvSpPr>
        <p:spPr>
          <a:xfrm>
            <a:off x="2513098" y="3419875"/>
            <a:ext cx="460724" cy="47080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pt-BR" sz="1800" b="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490678" y="111155"/>
            <a:ext cx="1842256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ERCP</a:t>
            </a:r>
            <a:endParaRPr kumimoji="0" lang="pt-BR" sz="5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8" cstate="email">
            <a:alphaModFix amt="82000"/>
          </a:blip>
          <a:stretch>
            <a:fillRect/>
          </a:stretch>
        </p:blipFill>
        <p:spPr>
          <a:xfrm>
            <a:off x="6152818" y="930788"/>
            <a:ext cx="5379767" cy="3972924"/>
          </a:xfrm>
          <a:prstGeom prst="rect">
            <a:avLst/>
          </a:prstGeom>
        </p:spPr>
      </p:pic>
      <p:grpSp>
        <p:nvGrpSpPr>
          <p:cNvPr id="25" name="Agrupar 24"/>
          <p:cNvGrpSpPr/>
          <p:nvPr/>
        </p:nvGrpSpPr>
        <p:grpSpPr>
          <a:xfrm>
            <a:off x="6478411" y="1471312"/>
            <a:ext cx="3885556" cy="2824474"/>
            <a:chOff x="6504300" y="1672034"/>
            <a:chExt cx="3885556" cy="2824474"/>
          </a:xfrm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7984075" y="3784396"/>
              <a:ext cx="371603" cy="674199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8169876" y="3249683"/>
              <a:ext cx="2219980" cy="1026217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8279723" y="4259124"/>
              <a:ext cx="497376" cy="237384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6504300" y="1672034"/>
              <a:ext cx="3365500" cy="2222500"/>
            </a:xfrm>
            <a:prstGeom prst="rect">
              <a:avLst/>
            </a:prstGeom>
          </p:spPr>
        </p:pic>
      </p:grpSp>
      <p:sp>
        <p:nvSpPr>
          <p:cNvPr id="30" name="Oval 29"/>
          <p:cNvSpPr/>
          <p:nvPr/>
        </p:nvSpPr>
        <p:spPr>
          <a:xfrm>
            <a:off x="8180201" y="3586646"/>
            <a:ext cx="460724" cy="47080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pt-BR" sz="1800" b="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6155357" y="930787"/>
            <a:ext cx="5362714" cy="3972925"/>
            <a:chOff x="6182742" y="1138562"/>
            <a:chExt cx="5362714" cy="3972925"/>
          </a:xfrm>
        </p:grpSpPr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6182742" y="1138562"/>
              <a:ext cx="5362714" cy="3972925"/>
            </a:xfrm>
            <a:prstGeom prst="rect">
              <a:avLst/>
            </a:prstGeom>
          </p:spPr>
        </p:pic>
        <p:grpSp>
          <p:nvGrpSpPr>
            <p:cNvPr id="33" name="Agrupar 32"/>
            <p:cNvGrpSpPr/>
            <p:nvPr/>
          </p:nvGrpSpPr>
          <p:grpSpPr>
            <a:xfrm>
              <a:off x="6489534" y="1662328"/>
              <a:ext cx="3885556" cy="2824474"/>
              <a:chOff x="6504300" y="1672034"/>
              <a:chExt cx="3885556" cy="2824474"/>
            </a:xfrm>
          </p:grpSpPr>
          <p:pic>
            <p:nvPicPr>
              <p:cNvPr id="43" name="Imagem 42"/>
              <p:cNvPicPr>
                <a:picLocks noChangeAspect="1"/>
              </p:cNvPicPr>
              <p:nvPr/>
            </p:nvPicPr>
            <p:blipFill>
              <a:blip r:embed="rId9" cstate="email"/>
              <a:stretch>
                <a:fillRect/>
              </a:stretch>
            </p:blipFill>
            <p:spPr>
              <a:xfrm>
                <a:off x="7984075" y="3784396"/>
                <a:ext cx="371603" cy="674199"/>
              </a:xfrm>
              <a:prstGeom prst="rect">
                <a:avLst/>
              </a:prstGeom>
            </p:spPr>
          </p:pic>
          <p:pic>
            <p:nvPicPr>
              <p:cNvPr id="44" name="Imagem 43"/>
              <p:cNvPicPr>
                <a:picLocks noChangeAspect="1"/>
              </p:cNvPicPr>
              <p:nvPr/>
            </p:nvPicPr>
            <p:blipFill>
              <a:blip r:embed="rId10" cstate="email"/>
              <a:stretch>
                <a:fillRect/>
              </a:stretch>
            </p:blipFill>
            <p:spPr>
              <a:xfrm>
                <a:off x="8169876" y="3249683"/>
                <a:ext cx="2219980" cy="1026217"/>
              </a:xfrm>
              <a:prstGeom prst="rect">
                <a:avLst/>
              </a:prstGeom>
            </p:spPr>
          </p:pic>
          <p:pic>
            <p:nvPicPr>
              <p:cNvPr id="45" name="Imagem 44"/>
              <p:cNvPicPr>
                <a:picLocks noChangeAspect="1"/>
              </p:cNvPicPr>
              <p:nvPr/>
            </p:nvPicPr>
            <p:blipFill>
              <a:blip r:embed="rId11" cstate="email"/>
              <a:stretch>
                <a:fillRect/>
              </a:stretch>
            </p:blipFill>
            <p:spPr>
              <a:xfrm>
                <a:off x="8279723" y="4259124"/>
                <a:ext cx="497376" cy="237384"/>
              </a:xfrm>
              <a:prstGeom prst="rect">
                <a:avLst/>
              </a:prstGeom>
            </p:spPr>
          </p:pic>
          <p:pic>
            <p:nvPicPr>
              <p:cNvPr id="46" name="Imagem 45"/>
              <p:cNvPicPr>
                <a:picLocks noChangeAspect="1"/>
              </p:cNvPicPr>
              <p:nvPr/>
            </p:nvPicPr>
            <p:blipFill>
              <a:blip r:embed="rId12" cstate="email"/>
              <a:stretch>
                <a:fillRect/>
              </a:stretch>
            </p:blipFill>
            <p:spPr>
              <a:xfrm>
                <a:off x="6504300" y="1672034"/>
                <a:ext cx="3365500" cy="2222500"/>
              </a:xfrm>
              <a:prstGeom prst="rect">
                <a:avLst/>
              </a:prstGeom>
            </p:spPr>
          </p:pic>
        </p:grpSp>
        <p:grpSp>
          <p:nvGrpSpPr>
            <p:cNvPr id="34" name="Agrupar 33"/>
            <p:cNvGrpSpPr/>
            <p:nvPr/>
          </p:nvGrpSpPr>
          <p:grpSpPr>
            <a:xfrm>
              <a:off x="8159543" y="3716298"/>
              <a:ext cx="518488" cy="524683"/>
              <a:chOff x="5041555" y="1661979"/>
              <a:chExt cx="518488" cy="524683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071188" y="1715855"/>
                <a:ext cx="460724" cy="47080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346746" y="1661979"/>
                <a:ext cx="163195" cy="1716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122912" y="2011128"/>
                <a:ext cx="163195" cy="1716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376323" y="2063093"/>
                <a:ext cx="133618" cy="11196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152490" y="1778211"/>
                <a:ext cx="133618" cy="11196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488610" y="1977673"/>
                <a:ext cx="71433" cy="6690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041555" y="1897974"/>
                <a:ext cx="71433" cy="6690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297093" y="1869670"/>
                <a:ext cx="163195" cy="14799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" name="Retângulo 46"/>
          <p:cNvSpPr/>
          <p:nvPr/>
        </p:nvSpPr>
        <p:spPr>
          <a:xfrm>
            <a:off x="9892010" y="111155"/>
            <a:ext cx="1987771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MRCP</a:t>
            </a:r>
            <a:endParaRPr kumimoji="0" lang="pt-BR" sz="5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9892010" y="1141850"/>
            <a:ext cx="1987771" cy="70788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 ADDITIONAL MRI SEQUENCES</a:t>
            </a:r>
            <a:endParaRPr kumimoji="0" lang="pt-BR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Agrupar 48"/>
          <p:cNvGrpSpPr/>
          <p:nvPr/>
        </p:nvGrpSpPr>
        <p:grpSpPr>
          <a:xfrm>
            <a:off x="698115" y="4917627"/>
            <a:ext cx="10564807" cy="1086070"/>
            <a:chOff x="91044" y="5301544"/>
            <a:chExt cx="10564807" cy="1086070"/>
          </a:xfrm>
          <a:solidFill>
            <a:schemeClr val="bg2"/>
          </a:solidFill>
        </p:grpSpPr>
        <p:sp>
          <p:nvSpPr>
            <p:cNvPr id="50" name="Paralelogramo 49"/>
            <p:cNvSpPr/>
            <p:nvPr/>
          </p:nvSpPr>
          <p:spPr>
            <a:xfrm>
              <a:off x="91044" y="5301544"/>
              <a:ext cx="10564807" cy="1086070"/>
            </a:xfrm>
            <a:prstGeom prst="parallelogram">
              <a:avLst/>
            </a:prstGeom>
            <a:grpFill/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51323" y="5384867"/>
              <a:ext cx="10008105" cy="92333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EVEN THOUGH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ERCP CAN BE THERAPEUTIC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IN CASE OF EXTRINSIC OBSTRUCTION, THE CONTRAST AGENT STOPS AT THAT POINT AND THE UPSTREAM BILIARY TRACT CANNOT BE EXAMINED.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" name="Agrupar 51"/>
          <p:cNvGrpSpPr/>
          <p:nvPr/>
        </p:nvGrpSpPr>
        <p:grpSpPr>
          <a:xfrm>
            <a:off x="698114" y="4900215"/>
            <a:ext cx="10564807" cy="1086070"/>
            <a:chOff x="91044" y="5301544"/>
            <a:chExt cx="10564807" cy="1086070"/>
          </a:xfrm>
          <a:solidFill>
            <a:schemeClr val="bg2"/>
          </a:solidFill>
        </p:grpSpPr>
        <p:sp>
          <p:nvSpPr>
            <p:cNvPr id="53" name="Paralelogramo 52"/>
            <p:cNvSpPr/>
            <p:nvPr/>
          </p:nvSpPr>
          <p:spPr>
            <a:xfrm>
              <a:off x="91044" y="5301544"/>
              <a:ext cx="10564807" cy="1086070"/>
            </a:xfrm>
            <a:prstGeom prst="parallelogram">
              <a:avLst/>
            </a:prstGeom>
            <a:grpFill/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351323" y="5523367"/>
              <a:ext cx="10008105" cy="646331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MAGNETIC RESONANCE CHOLANGIOPANCERATOGRAPHY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(MRCP) ALLOWS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EVALUATION OF BILIARY DUCTS BOTH UPSTREAM AND DOWNSTREAM TO INJURY. </a:t>
              </a:r>
              <a:endPara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5" name="Agrupar 54"/>
          <p:cNvGrpSpPr/>
          <p:nvPr/>
        </p:nvGrpSpPr>
        <p:grpSpPr>
          <a:xfrm>
            <a:off x="705371" y="4889354"/>
            <a:ext cx="10564807" cy="1086070"/>
            <a:chOff x="91044" y="5301544"/>
            <a:chExt cx="10564807" cy="1086070"/>
          </a:xfrm>
          <a:solidFill>
            <a:schemeClr val="bg2"/>
          </a:solidFill>
        </p:grpSpPr>
        <p:sp>
          <p:nvSpPr>
            <p:cNvPr id="56" name="Paralelogramo 55"/>
            <p:cNvSpPr/>
            <p:nvPr/>
          </p:nvSpPr>
          <p:spPr>
            <a:xfrm>
              <a:off x="91044" y="5301544"/>
              <a:ext cx="10564807" cy="1086070"/>
            </a:xfrm>
            <a:prstGeom prst="parallelogram">
              <a:avLst/>
            </a:prstGeom>
            <a:grpFill/>
            <a:ln>
              <a:noFill/>
            </a:ln>
            <a:effectLst>
              <a:outerShdw blurRad="63500" dist="50800" algn="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351323" y="5384867"/>
              <a:ext cx="10008105" cy="92333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/>
                </a:rPr>
                <a:t>W</a:t>
              </a: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HEN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ASSOCIATED WITH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ADDITIONAL MRI SEQUENCES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IT </a:t>
              </a: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ALLOWS EXAMINATION OF EXTRADUCTAL LESIONS AS WELL AS ADJACENT STRUCTURES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CONTRIBUTING TO DIAGNOSIS.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60" name="Conector Reto 59"/>
          <p:cNvCxnSpPr/>
          <p:nvPr/>
        </p:nvCxnSpPr>
        <p:spPr>
          <a:xfrm>
            <a:off x="-7374" y="6055492"/>
            <a:ext cx="12192000" cy="0"/>
          </a:xfrm>
          <a:prstGeom prst="line">
            <a:avLst/>
          </a:prstGeom>
          <a:ln w="15875">
            <a:solidFill>
              <a:srgbClr val="E271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>
            <a:off x="35625" y="6070596"/>
            <a:ext cx="12192000" cy="0"/>
          </a:xfrm>
          <a:prstGeom prst="line">
            <a:avLst/>
          </a:prstGeom>
          <a:ln w="28575">
            <a:solidFill>
              <a:srgbClr val="D31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30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530363" y="2391922"/>
            <a:ext cx="5334980" cy="365731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63663" y="1284442"/>
            <a:ext cx="1072266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BILIARY DRAINAGE SYSTEM </a:t>
            </a:r>
            <a:r>
              <a:rPr lang="pt-BR" sz="2000" b="1" dirty="0">
                <a:solidFill>
                  <a:prstClr val="black"/>
                </a:solidFill>
                <a:latin typeface="Arial" panose="020B0604020202020204"/>
              </a:rPr>
              <a:t>RUNS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PARALLEL TO THE PORTAL VENOUS SYSTEM</a:t>
            </a:r>
            <a:r>
              <a:rPr lang="pt-BR" sz="2000" dirty="0">
                <a:solidFill>
                  <a:prstClr val="black"/>
                </a:solidFill>
                <a:latin typeface="Arial" panose="020B0604020202020204"/>
              </a:rPr>
              <a:t>;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THEREFORE THEY ARE BOTH VERY SIMILAR. 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743585" y="2543820"/>
            <a:ext cx="39564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BILE DUCTS CAN BE CLASSIFIED INTO: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7819510" y="3566278"/>
            <a:ext cx="3880482" cy="1570196"/>
            <a:chOff x="7430152" y="3542147"/>
            <a:chExt cx="3880482" cy="1570196"/>
          </a:xfrm>
        </p:grpSpPr>
        <p:sp>
          <p:nvSpPr>
            <p:cNvPr id="20" name="Paralelogramo 19"/>
            <p:cNvSpPr/>
            <p:nvPr/>
          </p:nvSpPr>
          <p:spPr>
            <a:xfrm>
              <a:off x="7430153" y="3669792"/>
              <a:ext cx="884791" cy="121920"/>
            </a:xfrm>
            <a:prstGeom prst="parallelogram">
              <a:avLst/>
            </a:prstGeom>
            <a:solidFill>
              <a:srgbClr val="D1993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Paralelogramo 20"/>
            <p:cNvSpPr/>
            <p:nvPr/>
          </p:nvSpPr>
          <p:spPr>
            <a:xfrm>
              <a:off x="7430152" y="4196448"/>
              <a:ext cx="884791" cy="12192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8342622" y="3542147"/>
              <a:ext cx="284550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pt-B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 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ORDER BILE DUCTS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8342622" y="4072741"/>
              <a:ext cx="296801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r>
                <a:rPr kumimoji="0" lang="pt-B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ND 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ORDER BILE DUCTS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8357483" y="4558345"/>
              <a:ext cx="295315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r>
                <a:rPr kumimoji="0" lang="pt-BR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RD 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ORDER BILE DUCTS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(SMALL INTRA-HEPATIC BRANCHES)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5" name="Retângulo 24"/>
          <p:cNvSpPr/>
          <p:nvPr/>
        </p:nvSpPr>
        <p:spPr>
          <a:xfrm>
            <a:off x="2278595" y="4644841"/>
            <a:ext cx="856797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CYSTIC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DUCT (C)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548770" y="4737175"/>
            <a:ext cx="975194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COMMON BILE DUCT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468786" y="3967841"/>
            <a:ext cx="1484381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COMMON HEPATIC DUCT (CHD)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4101599" y="2165105"/>
            <a:ext cx="1208555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LEFT HEPATIC 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DUCT (LHD)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401947" y="2198299"/>
            <a:ext cx="1330328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RIGHT HEPATIC 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DUCT (RHD)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569616" y="2410036"/>
            <a:ext cx="1395016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RIGHT ANTERIOR 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BRANCH (RA)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92007" y="3247021"/>
            <a:ext cx="1524905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RIGHT POSTERIOR 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BRANCH (RP)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749275" y="2362364"/>
            <a:ext cx="1106771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LEFT MEDIAL BRANCH (LM)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5953167" y="3307516"/>
            <a:ext cx="1259944" cy="430887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LEFT LATERAL BRANCH (LL)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Seta para a Direita Entalhada 33"/>
          <p:cNvSpPr/>
          <p:nvPr/>
        </p:nvSpPr>
        <p:spPr>
          <a:xfrm rot="13195999">
            <a:off x="1930768" y="3029318"/>
            <a:ext cx="566505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eta para a Direita Entalhada 34"/>
          <p:cNvSpPr/>
          <p:nvPr/>
        </p:nvSpPr>
        <p:spPr>
          <a:xfrm rot="17526778">
            <a:off x="4193003" y="3085458"/>
            <a:ext cx="586941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eta para a Direita Entalhada 35"/>
          <p:cNvSpPr/>
          <p:nvPr/>
        </p:nvSpPr>
        <p:spPr>
          <a:xfrm rot="15967231">
            <a:off x="3235206" y="3095947"/>
            <a:ext cx="539877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eta para a Direita Entalhada 36"/>
          <p:cNvSpPr/>
          <p:nvPr/>
        </p:nvSpPr>
        <p:spPr>
          <a:xfrm rot="561874">
            <a:off x="3743689" y="4046305"/>
            <a:ext cx="686150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eta para a Direita Entalhada 37"/>
          <p:cNvSpPr/>
          <p:nvPr/>
        </p:nvSpPr>
        <p:spPr>
          <a:xfrm flipV="1">
            <a:off x="3926920" y="4844639"/>
            <a:ext cx="582810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eta para a Direita Entalhada 38"/>
          <p:cNvSpPr/>
          <p:nvPr/>
        </p:nvSpPr>
        <p:spPr>
          <a:xfrm rot="8665151">
            <a:off x="3149210" y="4536551"/>
            <a:ext cx="203569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Seta para a Direita Entalhada 39"/>
          <p:cNvSpPr/>
          <p:nvPr/>
        </p:nvSpPr>
        <p:spPr>
          <a:xfrm rot="11626819" flipV="1">
            <a:off x="1705632" y="3772898"/>
            <a:ext cx="575804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eta para a Direita Entalhada 40"/>
          <p:cNvSpPr/>
          <p:nvPr/>
        </p:nvSpPr>
        <p:spPr>
          <a:xfrm rot="18608047">
            <a:off x="5268381" y="2810521"/>
            <a:ext cx="518347" cy="4571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eta para a Direita Entalhada 41"/>
          <p:cNvSpPr/>
          <p:nvPr/>
        </p:nvSpPr>
        <p:spPr>
          <a:xfrm rot="372442">
            <a:off x="5420052" y="3401431"/>
            <a:ext cx="506274" cy="4614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422832" y="115595"/>
            <a:ext cx="5346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BILIARY ANATOMY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2973750" y="3402360"/>
            <a:ext cx="1759656" cy="1277839"/>
            <a:chOff x="2952382" y="3410469"/>
            <a:chExt cx="1759656" cy="1277839"/>
          </a:xfrm>
        </p:grpSpPr>
        <p:sp>
          <p:nvSpPr>
            <p:cNvPr id="44" name="Forma Livre 43"/>
            <p:cNvSpPr/>
            <p:nvPr/>
          </p:nvSpPr>
          <p:spPr>
            <a:xfrm rot="9391728">
              <a:off x="3869110" y="3621959"/>
              <a:ext cx="247940" cy="1066349"/>
            </a:xfrm>
            <a:custGeom>
              <a:avLst/>
              <a:gdLst>
                <a:gd name="connsiteX0" fmla="*/ 0 w 512552"/>
                <a:gd name="connsiteY0" fmla="*/ 2121408 h 2121408"/>
                <a:gd name="connsiteX1" fmla="*/ 304800 w 512552"/>
                <a:gd name="connsiteY1" fmla="*/ 1889760 h 2121408"/>
                <a:gd name="connsiteX2" fmla="*/ 499872 w 512552"/>
                <a:gd name="connsiteY2" fmla="*/ 1487424 h 2121408"/>
                <a:gd name="connsiteX3" fmla="*/ 475488 w 512552"/>
                <a:gd name="connsiteY3" fmla="*/ 853440 h 2121408"/>
                <a:gd name="connsiteX4" fmla="*/ 329184 w 512552"/>
                <a:gd name="connsiteY4" fmla="*/ 426720 h 2121408"/>
                <a:gd name="connsiteX5" fmla="*/ 390144 w 512552"/>
                <a:gd name="connsiteY5" fmla="*/ 0 h 2121408"/>
                <a:gd name="connsiteX6" fmla="*/ 390144 w 512552"/>
                <a:gd name="connsiteY6" fmla="*/ 0 h 21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552" h="2121408">
                  <a:moveTo>
                    <a:pt x="0" y="2121408"/>
                  </a:moveTo>
                  <a:cubicBezTo>
                    <a:pt x="110744" y="2058416"/>
                    <a:pt x="221488" y="1995424"/>
                    <a:pt x="304800" y="1889760"/>
                  </a:cubicBezTo>
                  <a:cubicBezTo>
                    <a:pt x="388112" y="1784096"/>
                    <a:pt x="471424" y="1660144"/>
                    <a:pt x="499872" y="1487424"/>
                  </a:cubicBezTo>
                  <a:cubicBezTo>
                    <a:pt x="528320" y="1314704"/>
                    <a:pt x="503936" y="1030224"/>
                    <a:pt x="475488" y="853440"/>
                  </a:cubicBezTo>
                  <a:cubicBezTo>
                    <a:pt x="447040" y="676656"/>
                    <a:pt x="343408" y="568960"/>
                    <a:pt x="329184" y="426720"/>
                  </a:cubicBezTo>
                  <a:cubicBezTo>
                    <a:pt x="314960" y="284480"/>
                    <a:pt x="390144" y="0"/>
                    <a:pt x="390144" y="0"/>
                  </a:cubicBezTo>
                  <a:lnTo>
                    <a:pt x="390144" y="0"/>
                  </a:lnTo>
                </a:path>
              </a:pathLst>
            </a:custGeom>
            <a:noFill/>
            <a:ln w="184150">
              <a:solidFill>
                <a:schemeClr val="accent5">
                  <a:lumMod val="75000"/>
                  <a:alpha val="48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orma Livre 44"/>
            <p:cNvSpPr/>
            <p:nvPr/>
          </p:nvSpPr>
          <p:spPr>
            <a:xfrm>
              <a:off x="2952382" y="3471926"/>
              <a:ext cx="864250" cy="266477"/>
            </a:xfrm>
            <a:custGeom>
              <a:avLst/>
              <a:gdLst>
                <a:gd name="connsiteX0" fmla="*/ 1314994 w 1314994"/>
                <a:gd name="connsiteY0" fmla="*/ 348343 h 348343"/>
                <a:gd name="connsiteX1" fmla="*/ 923108 w 1314994"/>
                <a:gd name="connsiteY1" fmla="*/ 130628 h 348343"/>
                <a:gd name="connsiteX2" fmla="*/ 487680 w 1314994"/>
                <a:gd name="connsiteY2" fmla="*/ 104503 h 348343"/>
                <a:gd name="connsiteX3" fmla="*/ 0 w 1314994"/>
                <a:gd name="connsiteY3" fmla="*/ 0 h 348343"/>
                <a:gd name="connsiteX4" fmla="*/ 0 w 1314994"/>
                <a:gd name="connsiteY4" fmla="*/ 0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994" h="348343">
                  <a:moveTo>
                    <a:pt x="1314994" y="348343"/>
                  </a:moveTo>
                  <a:cubicBezTo>
                    <a:pt x="1187994" y="259805"/>
                    <a:pt x="1060994" y="171268"/>
                    <a:pt x="923108" y="130628"/>
                  </a:cubicBezTo>
                  <a:cubicBezTo>
                    <a:pt x="785222" y="89988"/>
                    <a:pt x="641531" y="126274"/>
                    <a:pt x="487680" y="104503"/>
                  </a:cubicBezTo>
                  <a:cubicBezTo>
                    <a:pt x="333829" y="82732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149225">
              <a:solidFill>
                <a:schemeClr val="accent5">
                  <a:lumMod val="75000"/>
                  <a:alpha val="48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orma Livre 45"/>
            <p:cNvSpPr/>
            <p:nvPr/>
          </p:nvSpPr>
          <p:spPr>
            <a:xfrm rot="171761">
              <a:off x="3833258" y="3410469"/>
              <a:ext cx="878780" cy="295903"/>
            </a:xfrm>
            <a:custGeom>
              <a:avLst/>
              <a:gdLst>
                <a:gd name="connsiteX0" fmla="*/ 0 w 1783080"/>
                <a:gd name="connsiteY0" fmla="*/ 548640 h 548640"/>
                <a:gd name="connsiteX1" fmla="*/ 300446 w 1783080"/>
                <a:gd name="connsiteY1" fmla="*/ 346166 h 548640"/>
                <a:gd name="connsiteX2" fmla="*/ 600892 w 1783080"/>
                <a:gd name="connsiteY2" fmla="*/ 287383 h 548640"/>
                <a:gd name="connsiteX3" fmla="*/ 914400 w 1783080"/>
                <a:gd name="connsiteY3" fmla="*/ 306977 h 548640"/>
                <a:gd name="connsiteX4" fmla="*/ 1280160 w 1783080"/>
                <a:gd name="connsiteY4" fmla="*/ 235132 h 548640"/>
                <a:gd name="connsiteX5" fmla="*/ 1783080 w 1783080"/>
                <a:gd name="connsiteY5" fmla="*/ 0 h 548640"/>
                <a:gd name="connsiteX6" fmla="*/ 1783080 w 1783080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0" h="548640">
                  <a:moveTo>
                    <a:pt x="0" y="548640"/>
                  </a:moveTo>
                  <a:cubicBezTo>
                    <a:pt x="100148" y="469174"/>
                    <a:pt x="200297" y="389709"/>
                    <a:pt x="300446" y="346166"/>
                  </a:cubicBezTo>
                  <a:cubicBezTo>
                    <a:pt x="400595" y="302623"/>
                    <a:pt x="498566" y="293914"/>
                    <a:pt x="600892" y="287383"/>
                  </a:cubicBezTo>
                  <a:cubicBezTo>
                    <a:pt x="703218" y="280851"/>
                    <a:pt x="801189" y="315685"/>
                    <a:pt x="914400" y="306977"/>
                  </a:cubicBezTo>
                  <a:cubicBezTo>
                    <a:pt x="1027611" y="298269"/>
                    <a:pt x="1135380" y="286295"/>
                    <a:pt x="1280160" y="235132"/>
                  </a:cubicBezTo>
                  <a:cubicBezTo>
                    <a:pt x="1424940" y="183969"/>
                    <a:pt x="1783080" y="0"/>
                    <a:pt x="1783080" y="0"/>
                  </a:cubicBezTo>
                  <a:lnTo>
                    <a:pt x="1783080" y="0"/>
                  </a:lnTo>
                </a:path>
              </a:pathLst>
            </a:custGeom>
            <a:noFill/>
            <a:ln w="142875">
              <a:solidFill>
                <a:schemeClr val="accent5">
                  <a:lumMod val="75000"/>
                  <a:alpha val="48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orma Livre 11"/>
          <p:cNvSpPr/>
          <p:nvPr/>
        </p:nvSpPr>
        <p:spPr>
          <a:xfrm>
            <a:off x="2445518" y="3254502"/>
            <a:ext cx="798682" cy="117149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2245479" y="3155944"/>
            <a:ext cx="971044" cy="789616"/>
          </a:xfrm>
          <a:custGeom>
            <a:avLst/>
            <a:gdLst>
              <a:gd name="connsiteX0" fmla="*/ 971044 w 971044"/>
              <a:gd name="connsiteY0" fmla="*/ 190805 h 789616"/>
              <a:gd name="connsiteX1" fmla="*/ 890124 w 971044"/>
              <a:gd name="connsiteY1" fmla="*/ 53240 h 789616"/>
              <a:gd name="connsiteX2" fmla="*/ 760652 w 971044"/>
              <a:gd name="connsiteY2" fmla="*/ 4688 h 789616"/>
              <a:gd name="connsiteX3" fmla="*/ 598811 w 971044"/>
              <a:gd name="connsiteY3" fmla="*/ 158437 h 789616"/>
              <a:gd name="connsiteX4" fmla="*/ 234669 w 971044"/>
              <a:gd name="connsiteY4" fmla="*/ 603499 h 789616"/>
              <a:gd name="connsiteX5" fmla="*/ 0 w 971044"/>
              <a:gd name="connsiteY5" fmla="*/ 789616 h 789616"/>
              <a:gd name="connsiteX6" fmla="*/ 0 w 971044"/>
              <a:gd name="connsiteY6" fmla="*/ 789616 h 78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044" h="789616">
                <a:moveTo>
                  <a:pt x="971044" y="190805"/>
                </a:moveTo>
                <a:cubicBezTo>
                  <a:pt x="948116" y="137532"/>
                  <a:pt x="925189" y="84259"/>
                  <a:pt x="890124" y="53240"/>
                </a:cubicBezTo>
                <a:cubicBezTo>
                  <a:pt x="855059" y="22220"/>
                  <a:pt x="809204" y="-12845"/>
                  <a:pt x="760652" y="4688"/>
                </a:cubicBezTo>
                <a:cubicBezTo>
                  <a:pt x="712100" y="22221"/>
                  <a:pt x="686475" y="58635"/>
                  <a:pt x="598811" y="158437"/>
                </a:cubicBezTo>
                <a:cubicBezTo>
                  <a:pt x="511147" y="258239"/>
                  <a:pt x="334471" y="498303"/>
                  <a:pt x="234669" y="603499"/>
                </a:cubicBezTo>
                <a:cubicBezTo>
                  <a:pt x="134867" y="708695"/>
                  <a:pt x="0" y="789616"/>
                  <a:pt x="0" y="789616"/>
                </a:cubicBezTo>
                <a:lnTo>
                  <a:pt x="0" y="789616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orma Livre 16"/>
          <p:cNvSpPr/>
          <p:nvPr/>
        </p:nvSpPr>
        <p:spPr>
          <a:xfrm rot="20472049">
            <a:off x="4827260" y="3215286"/>
            <a:ext cx="536936" cy="266477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a Livre 17"/>
          <p:cNvSpPr/>
          <p:nvPr/>
        </p:nvSpPr>
        <p:spPr>
          <a:xfrm rot="18635307">
            <a:off x="4799976" y="3051004"/>
            <a:ext cx="536936" cy="266477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3344568" y="4329112"/>
            <a:ext cx="479147" cy="147027"/>
          </a:xfrm>
          <a:custGeom>
            <a:avLst/>
            <a:gdLst>
              <a:gd name="connsiteX0" fmla="*/ 576943 w 576943"/>
              <a:gd name="connsiteY0" fmla="*/ 146958 h 147027"/>
              <a:gd name="connsiteX1" fmla="*/ 489857 w 576943"/>
              <a:gd name="connsiteY1" fmla="*/ 43543 h 147027"/>
              <a:gd name="connsiteX2" fmla="*/ 419100 w 576943"/>
              <a:gd name="connsiteY2" fmla="*/ 0 h 147027"/>
              <a:gd name="connsiteX3" fmla="*/ 326572 w 576943"/>
              <a:gd name="connsiteY3" fmla="*/ 43543 h 147027"/>
              <a:gd name="connsiteX4" fmla="*/ 250372 w 576943"/>
              <a:gd name="connsiteY4" fmla="*/ 103415 h 147027"/>
              <a:gd name="connsiteX5" fmla="*/ 141515 w 576943"/>
              <a:gd name="connsiteY5" fmla="*/ 146958 h 147027"/>
              <a:gd name="connsiteX6" fmla="*/ 0 w 576943"/>
              <a:gd name="connsiteY6" fmla="*/ 114300 h 147027"/>
              <a:gd name="connsiteX7" fmla="*/ 0 w 576943"/>
              <a:gd name="connsiteY7" fmla="*/ 114300 h 14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943" h="147027">
                <a:moveTo>
                  <a:pt x="576943" y="146958"/>
                </a:moveTo>
                <a:cubicBezTo>
                  <a:pt x="546553" y="107497"/>
                  <a:pt x="516164" y="68036"/>
                  <a:pt x="489857" y="43543"/>
                </a:cubicBezTo>
                <a:cubicBezTo>
                  <a:pt x="463550" y="19050"/>
                  <a:pt x="446314" y="0"/>
                  <a:pt x="419100" y="0"/>
                </a:cubicBezTo>
                <a:cubicBezTo>
                  <a:pt x="391886" y="0"/>
                  <a:pt x="354693" y="26307"/>
                  <a:pt x="326572" y="43543"/>
                </a:cubicBezTo>
                <a:cubicBezTo>
                  <a:pt x="298451" y="60779"/>
                  <a:pt x="281215" y="86179"/>
                  <a:pt x="250372" y="103415"/>
                </a:cubicBezTo>
                <a:cubicBezTo>
                  <a:pt x="219529" y="120651"/>
                  <a:pt x="183244" y="145144"/>
                  <a:pt x="141515" y="146958"/>
                </a:cubicBezTo>
                <a:cubicBezTo>
                  <a:pt x="99786" y="148772"/>
                  <a:pt x="0" y="114300"/>
                  <a:pt x="0" y="114300"/>
                </a:cubicBezTo>
                <a:lnTo>
                  <a:pt x="0" y="114300"/>
                </a:lnTo>
              </a:path>
            </a:pathLst>
          </a:custGeom>
          <a:noFill/>
          <a:ln w="508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3732275" y="3274474"/>
            <a:ext cx="1122662" cy="295903"/>
          </a:xfrm>
          <a:custGeom>
            <a:avLst/>
            <a:gdLst>
              <a:gd name="connsiteX0" fmla="*/ 0 w 1783080"/>
              <a:gd name="connsiteY0" fmla="*/ 548640 h 548640"/>
              <a:gd name="connsiteX1" fmla="*/ 300446 w 1783080"/>
              <a:gd name="connsiteY1" fmla="*/ 346166 h 548640"/>
              <a:gd name="connsiteX2" fmla="*/ 600892 w 1783080"/>
              <a:gd name="connsiteY2" fmla="*/ 287383 h 548640"/>
              <a:gd name="connsiteX3" fmla="*/ 914400 w 1783080"/>
              <a:gd name="connsiteY3" fmla="*/ 306977 h 548640"/>
              <a:gd name="connsiteX4" fmla="*/ 1280160 w 1783080"/>
              <a:gd name="connsiteY4" fmla="*/ 235132 h 548640"/>
              <a:gd name="connsiteX5" fmla="*/ 1783080 w 1783080"/>
              <a:gd name="connsiteY5" fmla="*/ 0 h 548640"/>
              <a:gd name="connsiteX6" fmla="*/ 1783080 w 1783080"/>
              <a:gd name="connsiteY6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0" h="548640">
                <a:moveTo>
                  <a:pt x="0" y="548640"/>
                </a:moveTo>
                <a:cubicBezTo>
                  <a:pt x="100148" y="469174"/>
                  <a:pt x="200297" y="389709"/>
                  <a:pt x="300446" y="346166"/>
                </a:cubicBezTo>
                <a:cubicBezTo>
                  <a:pt x="400595" y="302623"/>
                  <a:pt x="498566" y="293914"/>
                  <a:pt x="600892" y="287383"/>
                </a:cubicBezTo>
                <a:cubicBezTo>
                  <a:pt x="703218" y="280851"/>
                  <a:pt x="801189" y="315685"/>
                  <a:pt x="914400" y="306977"/>
                </a:cubicBezTo>
                <a:cubicBezTo>
                  <a:pt x="1027611" y="298269"/>
                  <a:pt x="1135380" y="286295"/>
                  <a:pt x="1280160" y="235132"/>
                </a:cubicBezTo>
                <a:cubicBezTo>
                  <a:pt x="1424940" y="183969"/>
                  <a:pt x="1783080" y="0"/>
                  <a:pt x="1783080" y="0"/>
                </a:cubicBezTo>
                <a:lnTo>
                  <a:pt x="1783080" y="0"/>
                </a:lnTo>
              </a:path>
            </a:pathLst>
          </a:custGeom>
          <a:noFill/>
          <a:ln w="635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3195340" y="3350222"/>
            <a:ext cx="536936" cy="266477"/>
          </a:xfrm>
          <a:custGeom>
            <a:avLst/>
            <a:gdLst>
              <a:gd name="connsiteX0" fmla="*/ 1314994 w 1314994"/>
              <a:gd name="connsiteY0" fmla="*/ 348343 h 348343"/>
              <a:gd name="connsiteX1" fmla="*/ 923108 w 1314994"/>
              <a:gd name="connsiteY1" fmla="*/ 130628 h 348343"/>
              <a:gd name="connsiteX2" fmla="*/ 487680 w 1314994"/>
              <a:gd name="connsiteY2" fmla="*/ 104503 h 348343"/>
              <a:gd name="connsiteX3" fmla="*/ 0 w 1314994"/>
              <a:gd name="connsiteY3" fmla="*/ 0 h 348343"/>
              <a:gd name="connsiteX4" fmla="*/ 0 w 1314994"/>
              <a:gd name="connsiteY4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4" h="348343">
                <a:moveTo>
                  <a:pt x="1314994" y="348343"/>
                </a:moveTo>
                <a:cubicBezTo>
                  <a:pt x="1187994" y="259805"/>
                  <a:pt x="1060994" y="171268"/>
                  <a:pt x="923108" y="130628"/>
                </a:cubicBezTo>
                <a:cubicBezTo>
                  <a:pt x="785222" y="89988"/>
                  <a:pt x="641531" y="126274"/>
                  <a:pt x="487680" y="104503"/>
                </a:cubicBezTo>
                <a:cubicBezTo>
                  <a:pt x="333829" y="8273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635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3330138" y="3564104"/>
            <a:ext cx="536936" cy="2121408"/>
          </a:xfrm>
          <a:custGeom>
            <a:avLst/>
            <a:gdLst>
              <a:gd name="connsiteX0" fmla="*/ 0 w 512552"/>
              <a:gd name="connsiteY0" fmla="*/ 2121408 h 2121408"/>
              <a:gd name="connsiteX1" fmla="*/ 304800 w 512552"/>
              <a:gd name="connsiteY1" fmla="*/ 1889760 h 2121408"/>
              <a:gd name="connsiteX2" fmla="*/ 499872 w 512552"/>
              <a:gd name="connsiteY2" fmla="*/ 1487424 h 2121408"/>
              <a:gd name="connsiteX3" fmla="*/ 475488 w 512552"/>
              <a:gd name="connsiteY3" fmla="*/ 853440 h 2121408"/>
              <a:gd name="connsiteX4" fmla="*/ 329184 w 512552"/>
              <a:gd name="connsiteY4" fmla="*/ 426720 h 2121408"/>
              <a:gd name="connsiteX5" fmla="*/ 390144 w 512552"/>
              <a:gd name="connsiteY5" fmla="*/ 0 h 2121408"/>
              <a:gd name="connsiteX6" fmla="*/ 390144 w 512552"/>
              <a:gd name="connsiteY6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552" h="2121408">
                <a:moveTo>
                  <a:pt x="0" y="2121408"/>
                </a:moveTo>
                <a:cubicBezTo>
                  <a:pt x="110744" y="2058416"/>
                  <a:pt x="221488" y="1995424"/>
                  <a:pt x="304800" y="1889760"/>
                </a:cubicBezTo>
                <a:cubicBezTo>
                  <a:pt x="388112" y="1784096"/>
                  <a:pt x="471424" y="1660144"/>
                  <a:pt x="499872" y="1487424"/>
                </a:cubicBezTo>
                <a:cubicBezTo>
                  <a:pt x="528320" y="1314704"/>
                  <a:pt x="503936" y="1030224"/>
                  <a:pt x="475488" y="853440"/>
                </a:cubicBezTo>
                <a:cubicBezTo>
                  <a:pt x="447040" y="676656"/>
                  <a:pt x="343408" y="568960"/>
                  <a:pt x="329184" y="426720"/>
                </a:cubicBezTo>
                <a:cubicBezTo>
                  <a:pt x="314960" y="284480"/>
                  <a:pt x="390144" y="0"/>
                  <a:pt x="390144" y="0"/>
                </a:cubicBezTo>
                <a:lnTo>
                  <a:pt x="390144" y="0"/>
                </a:ln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Paralelogramo 46"/>
          <p:cNvSpPr/>
          <p:nvPr/>
        </p:nvSpPr>
        <p:spPr>
          <a:xfrm>
            <a:off x="6095999" y="5799997"/>
            <a:ext cx="884791" cy="121920"/>
          </a:xfrm>
          <a:prstGeom prst="parallelogram">
            <a:avLst/>
          </a:prstGeom>
          <a:solidFill>
            <a:schemeClr val="accent5">
              <a:lumMod val="75000"/>
              <a:alpha val="52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6974855" y="5691655"/>
            <a:ext cx="3249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PORTAL VENOUS SYSTEM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0" y="3060292"/>
            <a:ext cx="4505960" cy="2464726"/>
          </a:xfrm>
          <a:prstGeom prst="rect">
            <a:avLst/>
          </a:prstGeom>
        </p:spPr>
      </p:pic>
      <p:sp>
        <p:nvSpPr>
          <p:cNvPr id="143" name="CaixaDeTexto 142"/>
          <p:cNvSpPr txBox="1"/>
          <p:nvPr/>
        </p:nvSpPr>
        <p:spPr>
          <a:xfrm>
            <a:off x="45640" y="1337060"/>
            <a:ext cx="45125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BRANCHING PATTERNS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RIGHT HEPATIC BILE DUCT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Retângulo 144"/>
          <p:cNvSpPr/>
          <p:nvPr/>
        </p:nvSpPr>
        <p:spPr>
          <a:xfrm>
            <a:off x="1570129" y="2397014"/>
            <a:ext cx="1395016" cy="600164"/>
          </a:xfrm>
          <a:prstGeom prst="rect">
            <a:avLst/>
          </a:prstGeom>
          <a:solidFill>
            <a:schemeClr val="bg1">
              <a:alpha val="74000"/>
            </a:schemeClr>
          </a:solidFill>
          <a:ln cap="rnd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TYPICAL BILIARY ANATOMY (TYPE I)</a:t>
            </a:r>
            <a:endParaRPr kumimoji="0" lang="pt-BR" sz="11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9" name="Agrupar 148"/>
          <p:cNvGrpSpPr/>
          <p:nvPr/>
        </p:nvGrpSpPr>
        <p:grpSpPr>
          <a:xfrm>
            <a:off x="4714160" y="994465"/>
            <a:ext cx="3635112" cy="1133309"/>
            <a:chOff x="97189" y="1381991"/>
            <a:chExt cx="3635112" cy="1133309"/>
          </a:xfrm>
        </p:grpSpPr>
        <p:grpSp>
          <p:nvGrpSpPr>
            <p:cNvPr id="151" name="Agrupar 150"/>
            <p:cNvGrpSpPr/>
            <p:nvPr/>
          </p:nvGrpSpPr>
          <p:grpSpPr>
            <a:xfrm>
              <a:off x="97189" y="1381991"/>
              <a:ext cx="3635112" cy="1133309"/>
              <a:chOff x="97189" y="1381991"/>
              <a:chExt cx="3635112" cy="1133309"/>
            </a:xfrm>
          </p:grpSpPr>
          <p:sp>
            <p:nvSpPr>
              <p:cNvPr id="159" name="Paralelogramo 158"/>
              <p:cNvSpPr/>
              <p:nvPr/>
            </p:nvSpPr>
            <p:spPr>
              <a:xfrm>
                <a:off x="97189" y="1481488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0" name="Imagem 159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98248" y="1381991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152" name="Agrupar 151"/>
            <p:cNvGrpSpPr/>
            <p:nvPr/>
          </p:nvGrpSpPr>
          <p:grpSpPr>
            <a:xfrm>
              <a:off x="238307" y="1478323"/>
              <a:ext cx="1185680" cy="1022004"/>
              <a:chOff x="305495" y="1191317"/>
              <a:chExt cx="1267661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153" name="Forma Livre 152"/>
              <p:cNvSpPr/>
              <p:nvPr/>
            </p:nvSpPr>
            <p:spPr>
              <a:xfrm>
                <a:off x="707205" y="1417840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orma Livre 153"/>
              <p:cNvSpPr/>
              <p:nvPr/>
            </p:nvSpPr>
            <p:spPr>
              <a:xfrm>
                <a:off x="379581" y="1286604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orma Livre 154"/>
              <p:cNvSpPr/>
              <p:nvPr/>
            </p:nvSpPr>
            <p:spPr>
              <a:xfrm>
                <a:off x="305495" y="1247369"/>
                <a:ext cx="359632" cy="329789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orma Livre 155"/>
              <p:cNvSpPr/>
              <p:nvPr/>
            </p:nvSpPr>
            <p:spPr>
              <a:xfrm>
                <a:off x="856139" y="1191317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orma Livre 156"/>
              <p:cNvSpPr/>
              <p:nvPr/>
            </p:nvSpPr>
            <p:spPr>
              <a:xfrm>
                <a:off x="676330" y="1737351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orma Livre 157"/>
              <p:cNvSpPr/>
              <p:nvPr/>
            </p:nvSpPr>
            <p:spPr>
              <a:xfrm>
                <a:off x="1360025" y="1274879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CaixaDeTexto 149"/>
          <p:cNvSpPr txBox="1"/>
          <p:nvPr/>
        </p:nvSpPr>
        <p:spPr>
          <a:xfrm>
            <a:off x="6118770" y="1224900"/>
            <a:ext cx="193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(RP) DUCT JOINING (RA) MEDIALLY TO FORM (RHD)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Agrupar 161"/>
          <p:cNvGrpSpPr/>
          <p:nvPr/>
        </p:nvGrpSpPr>
        <p:grpSpPr>
          <a:xfrm>
            <a:off x="4715465" y="2249763"/>
            <a:ext cx="3635112" cy="1133309"/>
            <a:chOff x="96717" y="2610096"/>
            <a:chExt cx="3635112" cy="1133309"/>
          </a:xfrm>
        </p:grpSpPr>
        <p:grpSp>
          <p:nvGrpSpPr>
            <p:cNvPr id="164" name="Agrupar 163"/>
            <p:cNvGrpSpPr/>
            <p:nvPr/>
          </p:nvGrpSpPr>
          <p:grpSpPr>
            <a:xfrm>
              <a:off x="96717" y="2610096"/>
              <a:ext cx="3635112" cy="1133309"/>
              <a:chOff x="96717" y="2610096"/>
              <a:chExt cx="3635112" cy="1133309"/>
            </a:xfrm>
          </p:grpSpPr>
          <p:sp>
            <p:nvSpPr>
              <p:cNvPr id="172" name="Paralelogramo 171"/>
              <p:cNvSpPr/>
              <p:nvPr/>
            </p:nvSpPr>
            <p:spPr>
              <a:xfrm>
                <a:off x="96717" y="2708049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3" name="Imagem 172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02390" y="2610096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165" name="Agrupar 164"/>
            <p:cNvGrpSpPr/>
            <p:nvPr/>
          </p:nvGrpSpPr>
          <p:grpSpPr>
            <a:xfrm>
              <a:off x="294863" y="2711800"/>
              <a:ext cx="1109933" cy="1022004"/>
              <a:chOff x="329658" y="2506082"/>
              <a:chExt cx="1186677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166" name="Forma Livre 165"/>
              <p:cNvSpPr/>
              <p:nvPr/>
            </p:nvSpPr>
            <p:spPr>
              <a:xfrm>
                <a:off x="657282" y="2732605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orma Livre 166"/>
              <p:cNvSpPr/>
              <p:nvPr/>
            </p:nvSpPr>
            <p:spPr>
              <a:xfrm>
                <a:off x="329658" y="2601369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orma Livre 167"/>
              <p:cNvSpPr/>
              <p:nvPr/>
            </p:nvSpPr>
            <p:spPr>
              <a:xfrm rot="881772">
                <a:off x="495340" y="2570532"/>
                <a:ext cx="285513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orma Livre 168"/>
              <p:cNvSpPr/>
              <p:nvPr/>
            </p:nvSpPr>
            <p:spPr>
              <a:xfrm>
                <a:off x="806216" y="2506082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orma Livre 169"/>
              <p:cNvSpPr/>
              <p:nvPr/>
            </p:nvSpPr>
            <p:spPr>
              <a:xfrm>
                <a:off x="626407" y="3052116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orma Livre 170"/>
              <p:cNvSpPr/>
              <p:nvPr/>
            </p:nvSpPr>
            <p:spPr>
              <a:xfrm>
                <a:off x="1303204" y="2594940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3" name="CaixaDeTexto 162"/>
          <p:cNvSpPr txBox="1"/>
          <p:nvPr/>
        </p:nvSpPr>
        <p:spPr>
          <a:xfrm>
            <a:off x="5530208" y="2471421"/>
            <a:ext cx="252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TRICONFLUENCE – SIMULTANEOUS EMPTYING OF THE (RA), (RP) AND (LHD) INTO THE (CHD)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5" name="Agrupar 174"/>
          <p:cNvGrpSpPr/>
          <p:nvPr/>
        </p:nvGrpSpPr>
        <p:grpSpPr>
          <a:xfrm>
            <a:off x="4714160" y="3521296"/>
            <a:ext cx="3637321" cy="1133309"/>
            <a:chOff x="94508" y="3883474"/>
            <a:chExt cx="3637321" cy="1133309"/>
          </a:xfrm>
        </p:grpSpPr>
        <p:grpSp>
          <p:nvGrpSpPr>
            <p:cNvPr id="177" name="Agrupar 176"/>
            <p:cNvGrpSpPr/>
            <p:nvPr/>
          </p:nvGrpSpPr>
          <p:grpSpPr>
            <a:xfrm>
              <a:off x="94508" y="3883474"/>
              <a:ext cx="3637321" cy="1133309"/>
              <a:chOff x="94508" y="3883474"/>
              <a:chExt cx="3637321" cy="1133309"/>
            </a:xfrm>
          </p:grpSpPr>
          <p:sp>
            <p:nvSpPr>
              <p:cNvPr id="186" name="Paralelogramo 185"/>
              <p:cNvSpPr/>
              <p:nvPr/>
            </p:nvSpPr>
            <p:spPr>
              <a:xfrm>
                <a:off x="96717" y="3978668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7" name="Imagem 186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94508" y="3883474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178" name="Agrupar 177"/>
            <p:cNvGrpSpPr/>
            <p:nvPr/>
          </p:nvGrpSpPr>
          <p:grpSpPr>
            <a:xfrm>
              <a:off x="303258" y="3963836"/>
              <a:ext cx="1101538" cy="1052173"/>
              <a:chOff x="329658" y="3721915"/>
              <a:chExt cx="1177701" cy="1145386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179" name="Forma Livre 178"/>
              <p:cNvSpPr/>
              <p:nvPr/>
            </p:nvSpPr>
            <p:spPr>
              <a:xfrm rot="881772">
                <a:off x="475490" y="3721915"/>
                <a:ext cx="440731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0" name="Agrupar 179"/>
              <p:cNvGrpSpPr/>
              <p:nvPr/>
            </p:nvGrpSpPr>
            <p:grpSpPr>
              <a:xfrm>
                <a:off x="329658" y="3754757"/>
                <a:ext cx="1177701" cy="1112544"/>
                <a:chOff x="329658" y="3754757"/>
                <a:chExt cx="1177701" cy="1112544"/>
              </a:xfrm>
            </p:grpSpPr>
            <p:sp>
              <p:nvSpPr>
                <p:cNvPr id="181" name="Forma Livre 180"/>
                <p:cNvSpPr/>
                <p:nvPr/>
              </p:nvSpPr>
              <p:spPr>
                <a:xfrm>
                  <a:off x="657282" y="3981280"/>
                  <a:ext cx="198857" cy="886021"/>
                </a:xfrm>
                <a:custGeom>
                  <a:avLst/>
                  <a:gdLst>
                    <a:gd name="connsiteX0" fmla="*/ 0 w 512552"/>
                    <a:gd name="connsiteY0" fmla="*/ 2121408 h 2121408"/>
                    <a:gd name="connsiteX1" fmla="*/ 304800 w 512552"/>
                    <a:gd name="connsiteY1" fmla="*/ 1889760 h 2121408"/>
                    <a:gd name="connsiteX2" fmla="*/ 499872 w 512552"/>
                    <a:gd name="connsiteY2" fmla="*/ 1487424 h 2121408"/>
                    <a:gd name="connsiteX3" fmla="*/ 475488 w 512552"/>
                    <a:gd name="connsiteY3" fmla="*/ 853440 h 2121408"/>
                    <a:gd name="connsiteX4" fmla="*/ 329184 w 512552"/>
                    <a:gd name="connsiteY4" fmla="*/ 426720 h 2121408"/>
                    <a:gd name="connsiteX5" fmla="*/ 390144 w 512552"/>
                    <a:gd name="connsiteY5" fmla="*/ 0 h 2121408"/>
                    <a:gd name="connsiteX6" fmla="*/ 390144 w 512552"/>
                    <a:gd name="connsiteY6" fmla="*/ 0 h 212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2552" h="2121408">
                      <a:moveTo>
                        <a:pt x="0" y="2121408"/>
                      </a:moveTo>
                      <a:cubicBezTo>
                        <a:pt x="110744" y="2058416"/>
                        <a:pt x="221488" y="1995424"/>
                        <a:pt x="304800" y="1889760"/>
                      </a:cubicBezTo>
                      <a:cubicBezTo>
                        <a:pt x="388112" y="1784096"/>
                        <a:pt x="471424" y="1660144"/>
                        <a:pt x="499872" y="1487424"/>
                      </a:cubicBezTo>
                      <a:cubicBezTo>
                        <a:pt x="528320" y="1314704"/>
                        <a:pt x="503936" y="1030224"/>
                        <a:pt x="475488" y="853440"/>
                      </a:cubicBezTo>
                      <a:cubicBezTo>
                        <a:pt x="447040" y="676656"/>
                        <a:pt x="343408" y="568960"/>
                        <a:pt x="329184" y="426720"/>
                      </a:cubicBezTo>
                      <a:cubicBezTo>
                        <a:pt x="314960" y="284480"/>
                        <a:pt x="390144" y="0"/>
                        <a:pt x="390144" y="0"/>
                      </a:cubicBezTo>
                      <a:lnTo>
                        <a:pt x="390144" y="0"/>
                      </a:lnTo>
                    </a:path>
                  </a:pathLst>
                </a:custGeom>
                <a:noFill/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orma Livre 181"/>
                <p:cNvSpPr/>
                <p:nvPr/>
              </p:nvSpPr>
              <p:spPr>
                <a:xfrm>
                  <a:off x="329658" y="3850044"/>
                  <a:ext cx="487016" cy="145488"/>
                </a:xfrm>
                <a:custGeom>
                  <a:avLst/>
                  <a:gdLst>
                    <a:gd name="connsiteX0" fmla="*/ 1314994 w 1314994"/>
                    <a:gd name="connsiteY0" fmla="*/ 348343 h 348343"/>
                    <a:gd name="connsiteX1" fmla="*/ 923108 w 1314994"/>
                    <a:gd name="connsiteY1" fmla="*/ 130628 h 348343"/>
                    <a:gd name="connsiteX2" fmla="*/ 487680 w 1314994"/>
                    <a:gd name="connsiteY2" fmla="*/ 104503 h 348343"/>
                    <a:gd name="connsiteX3" fmla="*/ 0 w 1314994"/>
                    <a:gd name="connsiteY3" fmla="*/ 0 h 348343"/>
                    <a:gd name="connsiteX4" fmla="*/ 0 w 1314994"/>
                    <a:gd name="connsiteY4" fmla="*/ 0 h 34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994" h="348343">
                      <a:moveTo>
                        <a:pt x="1314994" y="348343"/>
                      </a:moveTo>
                      <a:cubicBezTo>
                        <a:pt x="1187994" y="259805"/>
                        <a:pt x="1060994" y="171268"/>
                        <a:pt x="923108" y="130628"/>
                      </a:cubicBezTo>
                      <a:cubicBezTo>
                        <a:pt x="785222" y="89988"/>
                        <a:pt x="641531" y="126274"/>
                        <a:pt x="487680" y="104503"/>
                      </a:cubicBezTo>
                      <a:cubicBezTo>
                        <a:pt x="333829" y="82732"/>
                        <a:pt x="0" y="0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orma Livre 182"/>
                <p:cNvSpPr/>
                <p:nvPr/>
              </p:nvSpPr>
              <p:spPr>
                <a:xfrm>
                  <a:off x="806216" y="3754757"/>
                  <a:ext cx="660375" cy="229143"/>
                </a:xfrm>
                <a:custGeom>
                  <a:avLst/>
                  <a:gdLst>
                    <a:gd name="connsiteX0" fmla="*/ 0 w 1783080"/>
                    <a:gd name="connsiteY0" fmla="*/ 548640 h 548640"/>
                    <a:gd name="connsiteX1" fmla="*/ 300446 w 1783080"/>
                    <a:gd name="connsiteY1" fmla="*/ 346166 h 548640"/>
                    <a:gd name="connsiteX2" fmla="*/ 600892 w 1783080"/>
                    <a:gd name="connsiteY2" fmla="*/ 287383 h 548640"/>
                    <a:gd name="connsiteX3" fmla="*/ 914400 w 1783080"/>
                    <a:gd name="connsiteY3" fmla="*/ 306977 h 548640"/>
                    <a:gd name="connsiteX4" fmla="*/ 1280160 w 1783080"/>
                    <a:gd name="connsiteY4" fmla="*/ 235132 h 548640"/>
                    <a:gd name="connsiteX5" fmla="*/ 1783080 w 1783080"/>
                    <a:gd name="connsiteY5" fmla="*/ 0 h 548640"/>
                    <a:gd name="connsiteX6" fmla="*/ 1783080 w 1783080"/>
                    <a:gd name="connsiteY6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3080" h="548640">
                      <a:moveTo>
                        <a:pt x="0" y="548640"/>
                      </a:moveTo>
                      <a:cubicBezTo>
                        <a:pt x="100148" y="469174"/>
                        <a:pt x="200297" y="389709"/>
                        <a:pt x="300446" y="346166"/>
                      </a:cubicBezTo>
                      <a:cubicBezTo>
                        <a:pt x="400595" y="302623"/>
                        <a:pt x="498566" y="293914"/>
                        <a:pt x="600892" y="287383"/>
                      </a:cubicBezTo>
                      <a:cubicBezTo>
                        <a:pt x="703218" y="280851"/>
                        <a:pt x="801189" y="315685"/>
                        <a:pt x="914400" y="306977"/>
                      </a:cubicBezTo>
                      <a:cubicBezTo>
                        <a:pt x="1027611" y="298269"/>
                        <a:pt x="1135380" y="286295"/>
                        <a:pt x="1280160" y="235132"/>
                      </a:cubicBezTo>
                      <a:cubicBezTo>
                        <a:pt x="1424940" y="183969"/>
                        <a:pt x="1783080" y="0"/>
                        <a:pt x="1783080" y="0"/>
                      </a:cubicBezTo>
                      <a:lnTo>
                        <a:pt x="1783080" y="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orma Livre 183"/>
                <p:cNvSpPr/>
                <p:nvPr/>
              </p:nvSpPr>
              <p:spPr>
                <a:xfrm>
                  <a:off x="626407" y="4300791"/>
                  <a:ext cx="213675" cy="61407"/>
                </a:xfrm>
                <a:custGeom>
                  <a:avLst/>
                  <a:gdLst>
                    <a:gd name="connsiteX0" fmla="*/ 576943 w 576943"/>
                    <a:gd name="connsiteY0" fmla="*/ 146958 h 147027"/>
                    <a:gd name="connsiteX1" fmla="*/ 489857 w 576943"/>
                    <a:gd name="connsiteY1" fmla="*/ 43543 h 147027"/>
                    <a:gd name="connsiteX2" fmla="*/ 419100 w 576943"/>
                    <a:gd name="connsiteY2" fmla="*/ 0 h 147027"/>
                    <a:gd name="connsiteX3" fmla="*/ 326572 w 576943"/>
                    <a:gd name="connsiteY3" fmla="*/ 43543 h 147027"/>
                    <a:gd name="connsiteX4" fmla="*/ 250372 w 576943"/>
                    <a:gd name="connsiteY4" fmla="*/ 103415 h 147027"/>
                    <a:gd name="connsiteX5" fmla="*/ 141515 w 576943"/>
                    <a:gd name="connsiteY5" fmla="*/ 146958 h 147027"/>
                    <a:gd name="connsiteX6" fmla="*/ 0 w 576943"/>
                    <a:gd name="connsiteY6" fmla="*/ 114300 h 147027"/>
                    <a:gd name="connsiteX7" fmla="*/ 0 w 576943"/>
                    <a:gd name="connsiteY7" fmla="*/ 114300 h 147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6943" h="147027">
                      <a:moveTo>
                        <a:pt x="576943" y="146958"/>
                      </a:moveTo>
                      <a:cubicBezTo>
                        <a:pt x="546553" y="107497"/>
                        <a:pt x="516164" y="68036"/>
                        <a:pt x="489857" y="43543"/>
                      </a:cubicBezTo>
                      <a:cubicBezTo>
                        <a:pt x="463550" y="19050"/>
                        <a:pt x="446314" y="0"/>
                        <a:pt x="419100" y="0"/>
                      </a:cubicBezTo>
                      <a:cubicBezTo>
                        <a:pt x="391886" y="0"/>
                        <a:pt x="354693" y="26307"/>
                        <a:pt x="326572" y="43543"/>
                      </a:cubicBezTo>
                      <a:cubicBezTo>
                        <a:pt x="298451" y="60779"/>
                        <a:pt x="281215" y="86179"/>
                        <a:pt x="250372" y="103415"/>
                      </a:cubicBezTo>
                      <a:cubicBezTo>
                        <a:pt x="219529" y="120651"/>
                        <a:pt x="183244" y="145144"/>
                        <a:pt x="141515" y="146958"/>
                      </a:cubicBezTo>
                      <a:cubicBezTo>
                        <a:pt x="99786" y="148772"/>
                        <a:pt x="0" y="114300"/>
                        <a:pt x="0" y="114300"/>
                      </a:cubicBezTo>
                      <a:lnTo>
                        <a:pt x="0" y="114300"/>
                      </a:lnTo>
                    </a:path>
                  </a:pathLst>
                </a:custGeom>
                <a:noFill/>
                <a:ln w="3175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orma Livre 184"/>
                <p:cNvSpPr/>
                <p:nvPr/>
              </p:nvSpPr>
              <p:spPr>
                <a:xfrm>
                  <a:off x="1294228" y="3843819"/>
                  <a:ext cx="213131" cy="34376"/>
                </a:xfrm>
                <a:custGeom>
                  <a:avLst/>
                  <a:gdLst>
                    <a:gd name="connsiteX0" fmla="*/ 0 w 213131"/>
                    <a:gd name="connsiteY0" fmla="*/ 0 h 34376"/>
                    <a:gd name="connsiteX1" fmla="*/ 137504 w 213131"/>
                    <a:gd name="connsiteY1" fmla="*/ 6875 h 34376"/>
                    <a:gd name="connsiteX2" fmla="*/ 213131 w 213131"/>
                    <a:gd name="connsiteY2" fmla="*/ 34376 h 34376"/>
                    <a:gd name="connsiteX3" fmla="*/ 213131 w 213131"/>
                    <a:gd name="connsiteY3" fmla="*/ 34376 h 34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3131" h="34376">
                      <a:moveTo>
                        <a:pt x="0" y="0"/>
                      </a:moveTo>
                      <a:cubicBezTo>
                        <a:pt x="50991" y="573"/>
                        <a:pt x="101982" y="1146"/>
                        <a:pt x="137504" y="6875"/>
                      </a:cubicBezTo>
                      <a:cubicBezTo>
                        <a:pt x="173026" y="12604"/>
                        <a:pt x="213131" y="34376"/>
                        <a:pt x="213131" y="34376"/>
                      </a:cubicBezTo>
                      <a:lnTo>
                        <a:pt x="213131" y="34376"/>
                      </a:lnTo>
                    </a:path>
                  </a:pathLst>
                </a:custGeom>
                <a:noFill/>
                <a:ln w="34925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6" name="CaixaDeTexto 175"/>
          <p:cNvSpPr txBox="1"/>
          <p:nvPr/>
        </p:nvSpPr>
        <p:spPr>
          <a:xfrm>
            <a:off x="5744373" y="3738505"/>
            <a:ext cx="231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III-A: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DRAINAGE OF (RP), JOINING (LHD) – CROSSOVER ANOMALY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9" name="Agrupar 188"/>
          <p:cNvGrpSpPr/>
          <p:nvPr/>
        </p:nvGrpSpPr>
        <p:grpSpPr>
          <a:xfrm>
            <a:off x="4715465" y="4744114"/>
            <a:ext cx="3635112" cy="1133309"/>
            <a:chOff x="96717" y="5118540"/>
            <a:chExt cx="3635112" cy="1133309"/>
          </a:xfrm>
        </p:grpSpPr>
        <p:grpSp>
          <p:nvGrpSpPr>
            <p:cNvPr id="191" name="Agrupar 190"/>
            <p:cNvGrpSpPr/>
            <p:nvPr/>
          </p:nvGrpSpPr>
          <p:grpSpPr>
            <a:xfrm>
              <a:off x="96717" y="5118540"/>
              <a:ext cx="3635112" cy="1133309"/>
              <a:chOff x="96717" y="5118540"/>
              <a:chExt cx="3635112" cy="1133309"/>
            </a:xfrm>
          </p:grpSpPr>
          <p:sp>
            <p:nvSpPr>
              <p:cNvPr id="199" name="Paralelogramo 198"/>
              <p:cNvSpPr/>
              <p:nvPr/>
            </p:nvSpPr>
            <p:spPr>
              <a:xfrm>
                <a:off x="96717" y="5219320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0" name="Imagem 199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02390" y="5118540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192" name="Agrupar 191"/>
            <p:cNvGrpSpPr/>
            <p:nvPr/>
          </p:nvGrpSpPr>
          <p:grpSpPr>
            <a:xfrm>
              <a:off x="306107" y="5217446"/>
              <a:ext cx="1117880" cy="1022004"/>
              <a:chOff x="299610" y="5092506"/>
              <a:chExt cx="1195173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193" name="Forma Livre 192"/>
              <p:cNvSpPr/>
              <p:nvPr/>
            </p:nvSpPr>
            <p:spPr>
              <a:xfrm>
                <a:off x="634514" y="5319029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orma Livre 193"/>
              <p:cNvSpPr/>
              <p:nvPr/>
            </p:nvSpPr>
            <p:spPr>
              <a:xfrm>
                <a:off x="306890" y="5187793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orma Livre 194"/>
              <p:cNvSpPr/>
              <p:nvPr/>
            </p:nvSpPr>
            <p:spPr>
              <a:xfrm>
                <a:off x="783448" y="5092506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orma Livre 195"/>
              <p:cNvSpPr/>
              <p:nvPr/>
            </p:nvSpPr>
            <p:spPr>
              <a:xfrm>
                <a:off x="603639" y="5638540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orma Livre 196"/>
              <p:cNvSpPr/>
              <p:nvPr/>
            </p:nvSpPr>
            <p:spPr>
              <a:xfrm rot="881772">
                <a:off x="299610" y="5342750"/>
                <a:ext cx="440731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orma Livre 197"/>
              <p:cNvSpPr/>
              <p:nvPr/>
            </p:nvSpPr>
            <p:spPr>
              <a:xfrm>
                <a:off x="1281652" y="5187329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0" name="CaixaDeTexto 189"/>
          <p:cNvSpPr txBox="1"/>
          <p:nvPr/>
        </p:nvSpPr>
        <p:spPr>
          <a:xfrm>
            <a:off x="5627271" y="5113784"/>
            <a:ext cx="2421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III-B: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DRAINAGE OF (RP), JOINING (CHD)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2" name="Agrupar 201"/>
          <p:cNvGrpSpPr/>
          <p:nvPr/>
        </p:nvGrpSpPr>
        <p:grpSpPr>
          <a:xfrm>
            <a:off x="8432345" y="986392"/>
            <a:ext cx="3650499" cy="1133309"/>
            <a:chOff x="8409137" y="1421753"/>
            <a:chExt cx="3650499" cy="1133309"/>
          </a:xfrm>
        </p:grpSpPr>
        <p:grpSp>
          <p:nvGrpSpPr>
            <p:cNvPr id="204" name="Agrupar 203"/>
            <p:cNvGrpSpPr/>
            <p:nvPr/>
          </p:nvGrpSpPr>
          <p:grpSpPr>
            <a:xfrm>
              <a:off x="8409137" y="1421753"/>
              <a:ext cx="3650499" cy="1133309"/>
              <a:chOff x="8409137" y="1421753"/>
              <a:chExt cx="3650499" cy="1133309"/>
            </a:xfrm>
          </p:grpSpPr>
          <p:sp>
            <p:nvSpPr>
              <p:cNvPr id="212" name="Paralelogramo 211"/>
              <p:cNvSpPr/>
              <p:nvPr/>
            </p:nvSpPr>
            <p:spPr>
              <a:xfrm>
                <a:off x="8424524" y="1518934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3" name="Imagem 212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8409137" y="1421753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205" name="Agrupar 204"/>
            <p:cNvGrpSpPr/>
            <p:nvPr/>
          </p:nvGrpSpPr>
          <p:grpSpPr>
            <a:xfrm>
              <a:off x="8617718" y="1526661"/>
              <a:ext cx="1122474" cy="1022004"/>
              <a:chOff x="2018654" y="1272449"/>
              <a:chExt cx="1200085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206" name="Forma Livre 205"/>
              <p:cNvSpPr/>
              <p:nvPr/>
            </p:nvSpPr>
            <p:spPr>
              <a:xfrm>
                <a:off x="2346278" y="1498972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orma Livre 206"/>
              <p:cNvSpPr/>
              <p:nvPr/>
            </p:nvSpPr>
            <p:spPr>
              <a:xfrm>
                <a:off x="2018654" y="1367736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orma Livre 207"/>
              <p:cNvSpPr/>
              <p:nvPr/>
            </p:nvSpPr>
            <p:spPr>
              <a:xfrm>
                <a:off x="2495212" y="1272449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orma Livre 208"/>
              <p:cNvSpPr/>
              <p:nvPr/>
            </p:nvSpPr>
            <p:spPr>
              <a:xfrm>
                <a:off x="2315403" y="1818483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orma Livre 209"/>
              <p:cNvSpPr/>
              <p:nvPr/>
            </p:nvSpPr>
            <p:spPr>
              <a:xfrm rot="1538975">
                <a:off x="2020609" y="1683713"/>
                <a:ext cx="402441" cy="287000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orma Livre 210"/>
              <p:cNvSpPr/>
              <p:nvPr/>
            </p:nvSpPr>
            <p:spPr>
              <a:xfrm>
                <a:off x="3005608" y="1356230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3" name="CaixaDeTexto 202"/>
          <p:cNvSpPr txBox="1"/>
          <p:nvPr/>
        </p:nvSpPr>
        <p:spPr>
          <a:xfrm>
            <a:off x="9390685" y="1195319"/>
            <a:ext cx="231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III-C: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DRAINAGE OF (RP), JOINING CYSTIC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5" name="Agrupar 214"/>
          <p:cNvGrpSpPr/>
          <p:nvPr/>
        </p:nvGrpSpPr>
        <p:grpSpPr>
          <a:xfrm>
            <a:off x="8436717" y="2235887"/>
            <a:ext cx="3641755" cy="1133309"/>
            <a:chOff x="8419932" y="2646847"/>
            <a:chExt cx="3641755" cy="1133309"/>
          </a:xfrm>
        </p:grpSpPr>
        <p:grpSp>
          <p:nvGrpSpPr>
            <p:cNvPr id="217" name="Agrupar 216"/>
            <p:cNvGrpSpPr/>
            <p:nvPr/>
          </p:nvGrpSpPr>
          <p:grpSpPr>
            <a:xfrm>
              <a:off x="8419932" y="2646847"/>
              <a:ext cx="3641755" cy="1133309"/>
              <a:chOff x="8419932" y="2646847"/>
              <a:chExt cx="3641755" cy="1133309"/>
            </a:xfrm>
          </p:grpSpPr>
          <p:sp>
            <p:nvSpPr>
              <p:cNvPr id="225" name="Paralelogramo 224"/>
              <p:cNvSpPr/>
              <p:nvPr/>
            </p:nvSpPr>
            <p:spPr>
              <a:xfrm>
                <a:off x="8426575" y="2755394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6" name="Imagem 225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8419932" y="2646847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218" name="Agrupar 217"/>
            <p:cNvGrpSpPr/>
            <p:nvPr/>
          </p:nvGrpSpPr>
          <p:grpSpPr>
            <a:xfrm>
              <a:off x="8579846" y="2740946"/>
              <a:ext cx="1160346" cy="1022004"/>
              <a:chOff x="1844075" y="2559824"/>
              <a:chExt cx="1160346" cy="1022004"/>
            </a:xfrm>
          </p:grpSpPr>
          <p:sp>
            <p:nvSpPr>
              <p:cNvPr id="219" name="Forma Livre 218"/>
              <p:cNvSpPr/>
              <p:nvPr/>
            </p:nvSpPr>
            <p:spPr>
              <a:xfrm>
                <a:off x="2224309" y="2767912"/>
                <a:ext cx="185997" cy="813916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orma Livre 219"/>
              <p:cNvSpPr/>
              <p:nvPr/>
            </p:nvSpPr>
            <p:spPr>
              <a:xfrm rot="1307575">
                <a:off x="1899648" y="2879416"/>
                <a:ext cx="455520" cy="13364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orma Livre 220"/>
              <p:cNvSpPr/>
              <p:nvPr/>
            </p:nvSpPr>
            <p:spPr>
              <a:xfrm>
                <a:off x="2363611" y="2559824"/>
                <a:ext cx="617668" cy="210495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orma Livre 221"/>
              <p:cNvSpPr/>
              <p:nvPr/>
            </p:nvSpPr>
            <p:spPr>
              <a:xfrm>
                <a:off x="2195431" y="3061421"/>
                <a:ext cx="199856" cy="56410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orma Livre 222"/>
              <p:cNvSpPr/>
              <p:nvPr/>
            </p:nvSpPr>
            <p:spPr>
              <a:xfrm rot="881772">
                <a:off x="1844075" y="2807262"/>
                <a:ext cx="321777" cy="340386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orma Livre 223"/>
              <p:cNvSpPr/>
              <p:nvPr/>
            </p:nvSpPr>
            <p:spPr>
              <a:xfrm>
                <a:off x="2805073" y="2648031"/>
                <a:ext cx="199348" cy="31578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6" name="CaixaDeTexto 215"/>
          <p:cNvSpPr txBox="1"/>
          <p:nvPr/>
        </p:nvSpPr>
        <p:spPr>
          <a:xfrm>
            <a:off x="9629129" y="2490037"/>
            <a:ext cx="208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IV: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ABERRANT DRAINAGE OF (RHD) INTO THE CYSTIC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8" name="Agrupar 227"/>
          <p:cNvGrpSpPr/>
          <p:nvPr/>
        </p:nvGrpSpPr>
        <p:grpSpPr>
          <a:xfrm>
            <a:off x="8439450" y="3485382"/>
            <a:ext cx="3636288" cy="1133309"/>
            <a:chOff x="8407961" y="4045658"/>
            <a:chExt cx="3636288" cy="1133309"/>
          </a:xfrm>
        </p:grpSpPr>
        <p:grpSp>
          <p:nvGrpSpPr>
            <p:cNvPr id="230" name="Agrupar 229"/>
            <p:cNvGrpSpPr/>
            <p:nvPr/>
          </p:nvGrpSpPr>
          <p:grpSpPr>
            <a:xfrm>
              <a:off x="8407961" y="4045658"/>
              <a:ext cx="3636288" cy="1133309"/>
              <a:chOff x="8407961" y="4045658"/>
              <a:chExt cx="3636288" cy="1133309"/>
            </a:xfrm>
          </p:grpSpPr>
          <p:sp>
            <p:nvSpPr>
              <p:cNvPr id="239" name="Paralelogramo 238"/>
              <p:cNvSpPr/>
              <p:nvPr/>
            </p:nvSpPr>
            <p:spPr>
              <a:xfrm>
                <a:off x="8409137" y="4152587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0" name="Imagem 239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8407961" y="4045658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231" name="Agrupar 230"/>
            <p:cNvGrpSpPr/>
            <p:nvPr/>
          </p:nvGrpSpPr>
          <p:grpSpPr>
            <a:xfrm>
              <a:off x="8547543" y="4141856"/>
              <a:ext cx="1145562" cy="1022004"/>
              <a:chOff x="1798061" y="3783980"/>
              <a:chExt cx="1224769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232" name="Forma Livre 231"/>
              <p:cNvSpPr/>
              <p:nvPr/>
            </p:nvSpPr>
            <p:spPr>
              <a:xfrm>
                <a:off x="2199771" y="4010503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orma Livre 232"/>
              <p:cNvSpPr/>
              <p:nvPr/>
            </p:nvSpPr>
            <p:spPr>
              <a:xfrm>
                <a:off x="1872147" y="3879267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orma Livre 233"/>
              <p:cNvSpPr/>
              <p:nvPr/>
            </p:nvSpPr>
            <p:spPr>
              <a:xfrm>
                <a:off x="1798061" y="3840032"/>
                <a:ext cx="359632" cy="329789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orma Livre 234"/>
              <p:cNvSpPr/>
              <p:nvPr/>
            </p:nvSpPr>
            <p:spPr>
              <a:xfrm>
                <a:off x="2348705" y="3783980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orma Livre 235"/>
              <p:cNvSpPr/>
              <p:nvPr/>
            </p:nvSpPr>
            <p:spPr>
              <a:xfrm>
                <a:off x="2168896" y="4330014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orma Livre 236"/>
              <p:cNvSpPr/>
              <p:nvPr/>
            </p:nvSpPr>
            <p:spPr>
              <a:xfrm>
                <a:off x="2041931" y="4141442"/>
                <a:ext cx="302508" cy="38672"/>
              </a:xfrm>
              <a:custGeom>
                <a:avLst/>
                <a:gdLst>
                  <a:gd name="connsiteX0" fmla="*/ 302508 w 302508"/>
                  <a:gd name="connsiteY0" fmla="*/ 38672 h 38672"/>
                  <a:gd name="connsiteX1" fmla="*/ 220006 w 302508"/>
                  <a:gd name="connsiteY1" fmla="*/ 4296 h 38672"/>
                  <a:gd name="connsiteX2" fmla="*/ 89377 w 302508"/>
                  <a:gd name="connsiteY2" fmla="*/ 4296 h 38672"/>
                  <a:gd name="connsiteX3" fmla="*/ 0 w 302508"/>
                  <a:gd name="connsiteY3" fmla="*/ 38672 h 38672"/>
                  <a:gd name="connsiteX4" fmla="*/ 0 w 302508"/>
                  <a:gd name="connsiteY4" fmla="*/ 38672 h 3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08" h="38672">
                    <a:moveTo>
                      <a:pt x="302508" y="38672"/>
                    </a:moveTo>
                    <a:cubicBezTo>
                      <a:pt x="279018" y="24348"/>
                      <a:pt x="255528" y="10025"/>
                      <a:pt x="220006" y="4296"/>
                    </a:cubicBezTo>
                    <a:cubicBezTo>
                      <a:pt x="184484" y="-1433"/>
                      <a:pt x="126045" y="-1433"/>
                      <a:pt x="89377" y="4296"/>
                    </a:cubicBezTo>
                    <a:cubicBezTo>
                      <a:pt x="52709" y="10025"/>
                      <a:pt x="0" y="38672"/>
                      <a:pt x="0" y="38672"/>
                    </a:cubicBezTo>
                    <a:lnTo>
                      <a:pt x="0" y="38672"/>
                    </a:lnTo>
                  </a:path>
                </a:pathLst>
              </a:custGeom>
              <a:noFill/>
              <a:ln w="254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orma Livre 237"/>
              <p:cNvSpPr/>
              <p:nvPr/>
            </p:nvSpPr>
            <p:spPr>
              <a:xfrm>
                <a:off x="2809699" y="3893017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9" name="CaixaDeTexto 228"/>
          <p:cNvSpPr txBox="1"/>
          <p:nvPr/>
        </p:nvSpPr>
        <p:spPr>
          <a:xfrm>
            <a:off x="9376285" y="3803984"/>
            <a:ext cx="231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V: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ACCESSORY RIGHT HEPATIC DUCT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2" name="Agrupar 241"/>
          <p:cNvGrpSpPr/>
          <p:nvPr/>
        </p:nvGrpSpPr>
        <p:grpSpPr>
          <a:xfrm>
            <a:off x="8440038" y="4734876"/>
            <a:ext cx="3635112" cy="1133309"/>
            <a:chOff x="8407961" y="5170237"/>
            <a:chExt cx="3635112" cy="1133309"/>
          </a:xfrm>
        </p:grpSpPr>
        <p:grpSp>
          <p:nvGrpSpPr>
            <p:cNvPr id="244" name="Agrupar 243"/>
            <p:cNvGrpSpPr/>
            <p:nvPr/>
          </p:nvGrpSpPr>
          <p:grpSpPr>
            <a:xfrm>
              <a:off x="8407961" y="5170237"/>
              <a:ext cx="3635112" cy="1133309"/>
              <a:chOff x="8407961" y="5170237"/>
              <a:chExt cx="3635112" cy="1133309"/>
            </a:xfrm>
          </p:grpSpPr>
          <p:sp>
            <p:nvSpPr>
              <p:cNvPr id="252" name="Paralelogramo 251"/>
              <p:cNvSpPr/>
              <p:nvPr/>
            </p:nvSpPr>
            <p:spPr>
              <a:xfrm>
                <a:off x="8407961" y="5275815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3" name="Imagem 252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8407961" y="5170237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245" name="Agrupar 244"/>
            <p:cNvGrpSpPr/>
            <p:nvPr/>
          </p:nvGrpSpPr>
          <p:grpSpPr>
            <a:xfrm>
              <a:off x="8539466" y="5229308"/>
              <a:ext cx="1109731" cy="1063383"/>
              <a:chOff x="1737911" y="5050422"/>
              <a:chExt cx="1186461" cy="1157589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246" name="Forma Livre 245"/>
              <p:cNvSpPr/>
              <p:nvPr/>
            </p:nvSpPr>
            <p:spPr>
              <a:xfrm>
                <a:off x="2139621" y="5321990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orma Livre 246"/>
              <p:cNvSpPr/>
              <p:nvPr/>
            </p:nvSpPr>
            <p:spPr>
              <a:xfrm>
                <a:off x="1811997" y="5190754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orma Livre 247"/>
              <p:cNvSpPr/>
              <p:nvPr/>
            </p:nvSpPr>
            <p:spPr>
              <a:xfrm>
                <a:off x="1737911" y="5151519"/>
                <a:ext cx="359632" cy="329789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orma Livre 248"/>
              <p:cNvSpPr/>
              <p:nvPr/>
            </p:nvSpPr>
            <p:spPr>
              <a:xfrm rot="700719">
                <a:off x="2301967" y="5108099"/>
                <a:ext cx="622405" cy="304876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orma Livre 249"/>
              <p:cNvSpPr/>
              <p:nvPr/>
            </p:nvSpPr>
            <p:spPr>
              <a:xfrm>
                <a:off x="2108746" y="5641501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orma Livre 250"/>
              <p:cNvSpPr/>
              <p:nvPr/>
            </p:nvSpPr>
            <p:spPr>
              <a:xfrm>
                <a:off x="2226707" y="5050422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3" name="CaixaDeTexto 242"/>
          <p:cNvSpPr txBox="1"/>
          <p:nvPr/>
        </p:nvSpPr>
        <p:spPr>
          <a:xfrm>
            <a:off x="9385570" y="4975642"/>
            <a:ext cx="231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VI: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SEGMENTS II AND III DUCT DRAINING INDIVIDUALLY INTO THE (RHD) OR (CHD)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Paralelogramo 254"/>
          <p:cNvSpPr/>
          <p:nvPr/>
        </p:nvSpPr>
        <p:spPr>
          <a:xfrm>
            <a:off x="6295087" y="6058404"/>
            <a:ext cx="3765428" cy="342015"/>
          </a:xfrm>
          <a:prstGeom prst="parallelogram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CaixaDeTexto 255"/>
          <p:cNvSpPr txBox="1"/>
          <p:nvPr/>
        </p:nvSpPr>
        <p:spPr>
          <a:xfrm>
            <a:off x="6505306" y="6095476"/>
            <a:ext cx="3344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VII: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OTHERS AND UNCLASSIFIED VARIATIONS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CaixaDeTexto 256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aralelogramo 54"/>
          <p:cNvSpPr/>
          <p:nvPr/>
        </p:nvSpPr>
        <p:spPr>
          <a:xfrm>
            <a:off x="8720167" y="1521702"/>
            <a:ext cx="3277523" cy="895008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Paralelogramo 53"/>
          <p:cNvSpPr/>
          <p:nvPr/>
        </p:nvSpPr>
        <p:spPr>
          <a:xfrm>
            <a:off x="4628550" y="1509987"/>
            <a:ext cx="3277523" cy="895008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Paralelogramo 52"/>
          <p:cNvSpPr/>
          <p:nvPr/>
        </p:nvSpPr>
        <p:spPr>
          <a:xfrm>
            <a:off x="635367" y="1594209"/>
            <a:ext cx="3277523" cy="895008"/>
          </a:xfrm>
          <a:prstGeom prst="parallelogram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" dist="50800" algn="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63921" y="2532718"/>
            <a:ext cx="3783679" cy="337378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46447" y="3101719"/>
            <a:ext cx="978071" cy="997462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98748" y="2509039"/>
            <a:ext cx="3783679" cy="337378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04982" y="3717401"/>
            <a:ext cx="480139" cy="469939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33575" y="2509039"/>
            <a:ext cx="3783679" cy="337378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616589" y="3830380"/>
            <a:ext cx="980055" cy="994333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8511586" y="1429373"/>
            <a:ext cx="1654770" cy="1133309"/>
            <a:chOff x="8409137" y="1421753"/>
            <a:chExt cx="1654770" cy="1133309"/>
          </a:xfrm>
        </p:grpSpPr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8409137" y="1421753"/>
              <a:ext cx="1654770" cy="1133309"/>
            </a:xfrm>
            <a:prstGeom prst="rect">
              <a:avLst/>
            </a:prstGeom>
          </p:spPr>
        </p:pic>
        <p:grpSp>
          <p:nvGrpSpPr>
            <p:cNvPr id="44" name="Agrupar 43"/>
            <p:cNvGrpSpPr/>
            <p:nvPr/>
          </p:nvGrpSpPr>
          <p:grpSpPr>
            <a:xfrm>
              <a:off x="8617718" y="1526661"/>
              <a:ext cx="1122474" cy="1022004"/>
              <a:chOff x="2018654" y="1272449"/>
              <a:chExt cx="1200085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45" name="Forma Livre 44"/>
              <p:cNvSpPr/>
              <p:nvPr/>
            </p:nvSpPr>
            <p:spPr>
              <a:xfrm>
                <a:off x="2346278" y="1498972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orma Livre 45"/>
              <p:cNvSpPr/>
              <p:nvPr/>
            </p:nvSpPr>
            <p:spPr>
              <a:xfrm>
                <a:off x="2018654" y="1367736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orma Livre 46"/>
              <p:cNvSpPr/>
              <p:nvPr/>
            </p:nvSpPr>
            <p:spPr>
              <a:xfrm>
                <a:off x="2495212" y="1272449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orma Livre 47"/>
              <p:cNvSpPr/>
              <p:nvPr/>
            </p:nvSpPr>
            <p:spPr>
              <a:xfrm>
                <a:off x="2315403" y="1818483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orma Livre 48"/>
              <p:cNvSpPr/>
              <p:nvPr/>
            </p:nvSpPr>
            <p:spPr>
              <a:xfrm rot="1538975">
                <a:off x="2020609" y="1683713"/>
                <a:ext cx="402441" cy="287000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orma Livre 49"/>
              <p:cNvSpPr/>
              <p:nvPr/>
            </p:nvSpPr>
            <p:spPr>
              <a:xfrm>
                <a:off x="3005608" y="1356230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CaixaDeTexto 41"/>
          <p:cNvSpPr txBox="1"/>
          <p:nvPr/>
        </p:nvSpPr>
        <p:spPr>
          <a:xfrm>
            <a:off x="9469926" y="1638300"/>
            <a:ext cx="231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III-C: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DRAINAGE OF (RP), JOINING CYSTIC DUCT (RED CIRCLE)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322070" y="1447121"/>
            <a:ext cx="1654770" cy="1133309"/>
            <a:chOff x="102390" y="2610096"/>
            <a:chExt cx="1654770" cy="1133309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02390" y="2610096"/>
              <a:ext cx="1654770" cy="1133309"/>
            </a:xfrm>
            <a:prstGeom prst="rect">
              <a:avLst/>
            </a:prstGeom>
          </p:spPr>
        </p:pic>
        <p:grpSp>
          <p:nvGrpSpPr>
            <p:cNvPr id="22" name="Agrupar 21"/>
            <p:cNvGrpSpPr/>
            <p:nvPr/>
          </p:nvGrpSpPr>
          <p:grpSpPr>
            <a:xfrm>
              <a:off x="294863" y="2711800"/>
              <a:ext cx="1109933" cy="1022004"/>
              <a:chOff x="329658" y="2506082"/>
              <a:chExt cx="1186677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23" name="Forma Livre 22"/>
              <p:cNvSpPr/>
              <p:nvPr/>
            </p:nvSpPr>
            <p:spPr>
              <a:xfrm>
                <a:off x="657282" y="2732605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329658" y="2601369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 rot="881772">
                <a:off x="495340" y="2570532"/>
                <a:ext cx="285513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806216" y="2506082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626407" y="3052116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1303204" y="2594940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CaixaDeTexto 19"/>
          <p:cNvSpPr txBox="1"/>
          <p:nvPr/>
        </p:nvSpPr>
        <p:spPr>
          <a:xfrm>
            <a:off x="1123522" y="1660705"/>
            <a:ext cx="265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TRICONFLUENCE (RED CIRCLE) – SIMULTANEOUS EMPTYING OF THE (RA), (RP) AND (LHD) INTO THE (CHD)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4450684" y="1452430"/>
            <a:ext cx="1654770" cy="1133309"/>
            <a:chOff x="102390" y="5118540"/>
            <a:chExt cx="1654770" cy="1133309"/>
          </a:xfrm>
        </p:grpSpPr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02390" y="5118540"/>
              <a:ext cx="1654770" cy="1133309"/>
            </a:xfrm>
            <a:prstGeom prst="rect">
              <a:avLst/>
            </a:prstGeom>
          </p:spPr>
        </p:pic>
        <p:grpSp>
          <p:nvGrpSpPr>
            <p:cNvPr id="33" name="Agrupar 32"/>
            <p:cNvGrpSpPr/>
            <p:nvPr/>
          </p:nvGrpSpPr>
          <p:grpSpPr>
            <a:xfrm>
              <a:off x="306107" y="5217446"/>
              <a:ext cx="1117880" cy="1022004"/>
              <a:chOff x="299610" y="5092506"/>
              <a:chExt cx="1195173" cy="1112544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34" name="Forma Livre 33"/>
              <p:cNvSpPr/>
              <p:nvPr/>
            </p:nvSpPr>
            <p:spPr>
              <a:xfrm>
                <a:off x="634514" y="5319029"/>
                <a:ext cx="198857" cy="886021"/>
              </a:xfrm>
              <a:custGeom>
                <a:avLst/>
                <a:gdLst>
                  <a:gd name="connsiteX0" fmla="*/ 0 w 512552"/>
                  <a:gd name="connsiteY0" fmla="*/ 2121408 h 2121408"/>
                  <a:gd name="connsiteX1" fmla="*/ 304800 w 512552"/>
                  <a:gd name="connsiteY1" fmla="*/ 1889760 h 2121408"/>
                  <a:gd name="connsiteX2" fmla="*/ 499872 w 512552"/>
                  <a:gd name="connsiteY2" fmla="*/ 1487424 h 2121408"/>
                  <a:gd name="connsiteX3" fmla="*/ 475488 w 512552"/>
                  <a:gd name="connsiteY3" fmla="*/ 853440 h 2121408"/>
                  <a:gd name="connsiteX4" fmla="*/ 329184 w 512552"/>
                  <a:gd name="connsiteY4" fmla="*/ 426720 h 2121408"/>
                  <a:gd name="connsiteX5" fmla="*/ 390144 w 512552"/>
                  <a:gd name="connsiteY5" fmla="*/ 0 h 2121408"/>
                  <a:gd name="connsiteX6" fmla="*/ 390144 w 512552"/>
                  <a:gd name="connsiteY6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2" h="2121408">
                    <a:moveTo>
                      <a:pt x="0" y="2121408"/>
                    </a:moveTo>
                    <a:cubicBezTo>
                      <a:pt x="110744" y="2058416"/>
                      <a:pt x="221488" y="1995424"/>
                      <a:pt x="304800" y="1889760"/>
                    </a:cubicBezTo>
                    <a:cubicBezTo>
                      <a:pt x="388112" y="1784096"/>
                      <a:pt x="471424" y="1660144"/>
                      <a:pt x="499872" y="1487424"/>
                    </a:cubicBezTo>
                    <a:cubicBezTo>
                      <a:pt x="528320" y="1314704"/>
                      <a:pt x="503936" y="1030224"/>
                      <a:pt x="475488" y="853440"/>
                    </a:cubicBezTo>
                    <a:cubicBezTo>
                      <a:pt x="447040" y="676656"/>
                      <a:pt x="343408" y="568960"/>
                      <a:pt x="329184" y="426720"/>
                    </a:cubicBezTo>
                    <a:cubicBezTo>
                      <a:pt x="314960" y="284480"/>
                      <a:pt x="390144" y="0"/>
                      <a:pt x="390144" y="0"/>
                    </a:cubicBezTo>
                    <a:lnTo>
                      <a:pt x="390144" y="0"/>
                    </a:lnTo>
                  </a:path>
                </a:pathLst>
              </a:custGeom>
              <a:noFill/>
              <a:ln w="508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orma Livre 34"/>
              <p:cNvSpPr/>
              <p:nvPr/>
            </p:nvSpPr>
            <p:spPr>
              <a:xfrm>
                <a:off x="306890" y="5187793"/>
                <a:ext cx="487016" cy="145488"/>
              </a:xfrm>
              <a:custGeom>
                <a:avLst/>
                <a:gdLst>
                  <a:gd name="connsiteX0" fmla="*/ 1314994 w 1314994"/>
                  <a:gd name="connsiteY0" fmla="*/ 348343 h 348343"/>
                  <a:gd name="connsiteX1" fmla="*/ 923108 w 1314994"/>
                  <a:gd name="connsiteY1" fmla="*/ 130628 h 348343"/>
                  <a:gd name="connsiteX2" fmla="*/ 487680 w 1314994"/>
                  <a:gd name="connsiteY2" fmla="*/ 104503 h 348343"/>
                  <a:gd name="connsiteX3" fmla="*/ 0 w 1314994"/>
                  <a:gd name="connsiteY3" fmla="*/ 0 h 348343"/>
                  <a:gd name="connsiteX4" fmla="*/ 0 w 1314994"/>
                  <a:gd name="connsiteY4" fmla="*/ 0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994" h="348343">
                    <a:moveTo>
                      <a:pt x="1314994" y="348343"/>
                    </a:moveTo>
                    <a:cubicBezTo>
                      <a:pt x="1187994" y="259805"/>
                      <a:pt x="1060994" y="171268"/>
                      <a:pt x="923108" y="130628"/>
                    </a:cubicBezTo>
                    <a:cubicBezTo>
                      <a:pt x="785222" y="89988"/>
                      <a:pt x="641531" y="126274"/>
                      <a:pt x="487680" y="104503"/>
                    </a:cubicBezTo>
                    <a:cubicBezTo>
                      <a:pt x="333829" y="827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orma Livre 35"/>
              <p:cNvSpPr/>
              <p:nvPr/>
            </p:nvSpPr>
            <p:spPr>
              <a:xfrm>
                <a:off x="783448" y="5092506"/>
                <a:ext cx="660375" cy="229143"/>
              </a:xfrm>
              <a:custGeom>
                <a:avLst/>
                <a:gdLst>
                  <a:gd name="connsiteX0" fmla="*/ 0 w 1783080"/>
                  <a:gd name="connsiteY0" fmla="*/ 548640 h 548640"/>
                  <a:gd name="connsiteX1" fmla="*/ 300446 w 1783080"/>
                  <a:gd name="connsiteY1" fmla="*/ 346166 h 548640"/>
                  <a:gd name="connsiteX2" fmla="*/ 600892 w 1783080"/>
                  <a:gd name="connsiteY2" fmla="*/ 287383 h 548640"/>
                  <a:gd name="connsiteX3" fmla="*/ 914400 w 1783080"/>
                  <a:gd name="connsiteY3" fmla="*/ 306977 h 548640"/>
                  <a:gd name="connsiteX4" fmla="*/ 1280160 w 1783080"/>
                  <a:gd name="connsiteY4" fmla="*/ 235132 h 548640"/>
                  <a:gd name="connsiteX5" fmla="*/ 1783080 w 1783080"/>
                  <a:gd name="connsiteY5" fmla="*/ 0 h 548640"/>
                  <a:gd name="connsiteX6" fmla="*/ 1783080 w 1783080"/>
                  <a:gd name="connsiteY6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3080" h="548640">
                    <a:moveTo>
                      <a:pt x="0" y="548640"/>
                    </a:moveTo>
                    <a:cubicBezTo>
                      <a:pt x="100148" y="469174"/>
                      <a:pt x="200297" y="389709"/>
                      <a:pt x="300446" y="346166"/>
                    </a:cubicBezTo>
                    <a:cubicBezTo>
                      <a:pt x="400595" y="302623"/>
                      <a:pt x="498566" y="293914"/>
                      <a:pt x="600892" y="287383"/>
                    </a:cubicBezTo>
                    <a:cubicBezTo>
                      <a:pt x="703218" y="280851"/>
                      <a:pt x="801189" y="315685"/>
                      <a:pt x="914400" y="306977"/>
                    </a:cubicBezTo>
                    <a:cubicBezTo>
                      <a:pt x="1027611" y="298269"/>
                      <a:pt x="1135380" y="286295"/>
                      <a:pt x="1280160" y="235132"/>
                    </a:cubicBezTo>
                    <a:cubicBezTo>
                      <a:pt x="1424940" y="183969"/>
                      <a:pt x="1783080" y="0"/>
                      <a:pt x="1783080" y="0"/>
                    </a:cubicBezTo>
                    <a:lnTo>
                      <a:pt x="1783080" y="0"/>
                    </a:ln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orma Livre 36"/>
              <p:cNvSpPr/>
              <p:nvPr/>
            </p:nvSpPr>
            <p:spPr>
              <a:xfrm>
                <a:off x="603639" y="5638540"/>
                <a:ext cx="213675" cy="61407"/>
              </a:xfrm>
              <a:custGeom>
                <a:avLst/>
                <a:gdLst>
                  <a:gd name="connsiteX0" fmla="*/ 576943 w 576943"/>
                  <a:gd name="connsiteY0" fmla="*/ 146958 h 147027"/>
                  <a:gd name="connsiteX1" fmla="*/ 489857 w 576943"/>
                  <a:gd name="connsiteY1" fmla="*/ 43543 h 147027"/>
                  <a:gd name="connsiteX2" fmla="*/ 419100 w 576943"/>
                  <a:gd name="connsiteY2" fmla="*/ 0 h 147027"/>
                  <a:gd name="connsiteX3" fmla="*/ 326572 w 576943"/>
                  <a:gd name="connsiteY3" fmla="*/ 43543 h 147027"/>
                  <a:gd name="connsiteX4" fmla="*/ 250372 w 576943"/>
                  <a:gd name="connsiteY4" fmla="*/ 103415 h 147027"/>
                  <a:gd name="connsiteX5" fmla="*/ 141515 w 576943"/>
                  <a:gd name="connsiteY5" fmla="*/ 146958 h 147027"/>
                  <a:gd name="connsiteX6" fmla="*/ 0 w 576943"/>
                  <a:gd name="connsiteY6" fmla="*/ 114300 h 147027"/>
                  <a:gd name="connsiteX7" fmla="*/ 0 w 576943"/>
                  <a:gd name="connsiteY7" fmla="*/ 114300 h 147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6943" h="147027">
                    <a:moveTo>
                      <a:pt x="576943" y="146958"/>
                    </a:moveTo>
                    <a:cubicBezTo>
                      <a:pt x="546553" y="107497"/>
                      <a:pt x="516164" y="68036"/>
                      <a:pt x="489857" y="43543"/>
                    </a:cubicBezTo>
                    <a:cubicBezTo>
                      <a:pt x="463550" y="19050"/>
                      <a:pt x="446314" y="0"/>
                      <a:pt x="419100" y="0"/>
                    </a:cubicBezTo>
                    <a:cubicBezTo>
                      <a:pt x="391886" y="0"/>
                      <a:pt x="354693" y="26307"/>
                      <a:pt x="326572" y="43543"/>
                    </a:cubicBezTo>
                    <a:cubicBezTo>
                      <a:pt x="298451" y="60779"/>
                      <a:pt x="281215" y="86179"/>
                      <a:pt x="250372" y="103415"/>
                    </a:cubicBezTo>
                    <a:cubicBezTo>
                      <a:pt x="219529" y="120651"/>
                      <a:pt x="183244" y="145144"/>
                      <a:pt x="141515" y="146958"/>
                    </a:cubicBezTo>
                    <a:cubicBezTo>
                      <a:pt x="99786" y="148772"/>
                      <a:pt x="0" y="114300"/>
                      <a:pt x="0" y="11430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orma Livre 37"/>
              <p:cNvSpPr/>
              <p:nvPr/>
            </p:nvSpPr>
            <p:spPr>
              <a:xfrm rot="881772">
                <a:off x="299610" y="5342750"/>
                <a:ext cx="440731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orma Livre 38"/>
              <p:cNvSpPr/>
              <p:nvPr/>
            </p:nvSpPr>
            <p:spPr>
              <a:xfrm>
                <a:off x="1281652" y="5187329"/>
                <a:ext cx="213131" cy="34376"/>
              </a:xfrm>
              <a:custGeom>
                <a:avLst/>
                <a:gdLst>
                  <a:gd name="connsiteX0" fmla="*/ 0 w 213131"/>
                  <a:gd name="connsiteY0" fmla="*/ 0 h 34376"/>
                  <a:gd name="connsiteX1" fmla="*/ 137504 w 213131"/>
                  <a:gd name="connsiteY1" fmla="*/ 6875 h 34376"/>
                  <a:gd name="connsiteX2" fmla="*/ 213131 w 213131"/>
                  <a:gd name="connsiteY2" fmla="*/ 34376 h 34376"/>
                  <a:gd name="connsiteX3" fmla="*/ 213131 w 213131"/>
                  <a:gd name="connsiteY3" fmla="*/ 34376 h 3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31" h="34376">
                    <a:moveTo>
                      <a:pt x="0" y="0"/>
                    </a:moveTo>
                    <a:cubicBezTo>
                      <a:pt x="50991" y="573"/>
                      <a:pt x="101982" y="1146"/>
                      <a:pt x="137504" y="6875"/>
                    </a:cubicBezTo>
                    <a:cubicBezTo>
                      <a:pt x="173026" y="12604"/>
                      <a:pt x="213131" y="34376"/>
                      <a:pt x="213131" y="34376"/>
                    </a:cubicBezTo>
                    <a:lnTo>
                      <a:pt x="213131" y="34376"/>
                    </a:lnTo>
                  </a:path>
                </a:pathLst>
              </a:custGeom>
              <a:noFill/>
              <a:ln w="34925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CaixaDeTexto 30"/>
          <p:cNvSpPr txBox="1"/>
          <p:nvPr/>
        </p:nvSpPr>
        <p:spPr>
          <a:xfrm>
            <a:off x="5010776" y="1630236"/>
            <a:ext cx="272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III-B: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DRAINAGE OF (RP), JOINING COMMON HEPATIC DUCT (RED CIRCLE)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2271249" y="987381"/>
            <a:ext cx="763867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BRANCHING PATTERNS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RIGHT HEPATIC BILE DUCT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m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832" y="2210242"/>
            <a:ext cx="4254095" cy="3735074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2957968" y="970132"/>
            <a:ext cx="626523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BRANCHING PATTERNS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HEPATIC BILE DUCT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Agrupar 57"/>
          <p:cNvGrpSpPr/>
          <p:nvPr/>
        </p:nvGrpSpPr>
        <p:grpSpPr>
          <a:xfrm>
            <a:off x="721218" y="1370242"/>
            <a:ext cx="3637321" cy="1133309"/>
            <a:chOff x="94508" y="3883474"/>
            <a:chExt cx="3637321" cy="1133309"/>
          </a:xfrm>
        </p:grpSpPr>
        <p:grpSp>
          <p:nvGrpSpPr>
            <p:cNvPr id="60" name="Agrupar 59"/>
            <p:cNvGrpSpPr/>
            <p:nvPr/>
          </p:nvGrpSpPr>
          <p:grpSpPr>
            <a:xfrm>
              <a:off x="94508" y="3883474"/>
              <a:ext cx="3637321" cy="1133309"/>
              <a:chOff x="94508" y="3883474"/>
              <a:chExt cx="3637321" cy="1133309"/>
            </a:xfrm>
          </p:grpSpPr>
          <p:sp>
            <p:nvSpPr>
              <p:cNvPr id="69" name="Paralelogramo 68"/>
              <p:cNvSpPr/>
              <p:nvPr/>
            </p:nvSpPr>
            <p:spPr>
              <a:xfrm>
                <a:off x="96717" y="3978668"/>
                <a:ext cx="3635112" cy="895008"/>
              </a:xfrm>
              <a:prstGeom prst="parallelogram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  <a:effectLst>
                <a:outerShdw blurRad="63500" dist="50800" algn="l" rotWithShape="0">
                  <a:prstClr val="black">
                    <a:alpha val="4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0" name="Imagem 69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94508" y="3883474"/>
                <a:ext cx="1654770" cy="1133309"/>
              </a:xfrm>
              <a:prstGeom prst="rect">
                <a:avLst/>
              </a:prstGeom>
            </p:spPr>
          </p:pic>
        </p:grpSp>
        <p:grpSp>
          <p:nvGrpSpPr>
            <p:cNvPr id="61" name="Agrupar 60"/>
            <p:cNvGrpSpPr/>
            <p:nvPr/>
          </p:nvGrpSpPr>
          <p:grpSpPr>
            <a:xfrm>
              <a:off x="303258" y="3963836"/>
              <a:ext cx="1101538" cy="1052173"/>
              <a:chOff x="329658" y="3721915"/>
              <a:chExt cx="1177701" cy="1145386"/>
            </a:xfrm>
            <a:effectLst>
              <a:outerShdw blurRad="76200" dist="38100" dir="2700000" algn="tl" rotWithShape="0">
                <a:prstClr val="black">
                  <a:alpha val="37000"/>
                </a:prstClr>
              </a:outerShdw>
            </a:effectLst>
          </p:grpSpPr>
          <p:sp>
            <p:nvSpPr>
              <p:cNvPr id="62" name="Forma Livre 61"/>
              <p:cNvSpPr/>
              <p:nvPr/>
            </p:nvSpPr>
            <p:spPr>
              <a:xfrm rot="881772">
                <a:off x="475490" y="3721915"/>
                <a:ext cx="440731" cy="473697"/>
              </a:xfrm>
              <a:custGeom>
                <a:avLst/>
                <a:gdLst>
                  <a:gd name="connsiteX0" fmla="*/ 971044 w 971044"/>
                  <a:gd name="connsiteY0" fmla="*/ 190805 h 789616"/>
                  <a:gd name="connsiteX1" fmla="*/ 890124 w 971044"/>
                  <a:gd name="connsiteY1" fmla="*/ 53240 h 789616"/>
                  <a:gd name="connsiteX2" fmla="*/ 760652 w 971044"/>
                  <a:gd name="connsiteY2" fmla="*/ 4688 h 789616"/>
                  <a:gd name="connsiteX3" fmla="*/ 598811 w 971044"/>
                  <a:gd name="connsiteY3" fmla="*/ 158437 h 789616"/>
                  <a:gd name="connsiteX4" fmla="*/ 234669 w 971044"/>
                  <a:gd name="connsiteY4" fmla="*/ 603499 h 789616"/>
                  <a:gd name="connsiteX5" fmla="*/ 0 w 971044"/>
                  <a:gd name="connsiteY5" fmla="*/ 789616 h 789616"/>
                  <a:gd name="connsiteX6" fmla="*/ 0 w 971044"/>
                  <a:gd name="connsiteY6" fmla="*/ 789616 h 7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1044" h="789616">
                    <a:moveTo>
                      <a:pt x="971044" y="190805"/>
                    </a:moveTo>
                    <a:cubicBezTo>
                      <a:pt x="948116" y="137532"/>
                      <a:pt x="925189" y="84259"/>
                      <a:pt x="890124" y="53240"/>
                    </a:cubicBezTo>
                    <a:cubicBezTo>
                      <a:pt x="855059" y="22220"/>
                      <a:pt x="809204" y="-12845"/>
                      <a:pt x="760652" y="4688"/>
                    </a:cubicBezTo>
                    <a:cubicBezTo>
                      <a:pt x="712100" y="22221"/>
                      <a:pt x="686475" y="58635"/>
                      <a:pt x="598811" y="158437"/>
                    </a:cubicBezTo>
                    <a:cubicBezTo>
                      <a:pt x="511147" y="258239"/>
                      <a:pt x="334471" y="498303"/>
                      <a:pt x="234669" y="603499"/>
                    </a:cubicBezTo>
                    <a:cubicBezTo>
                      <a:pt x="134867" y="708695"/>
                      <a:pt x="0" y="789616"/>
                      <a:pt x="0" y="789616"/>
                    </a:cubicBezTo>
                    <a:lnTo>
                      <a:pt x="0" y="789616"/>
                    </a:lnTo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" name="Agrupar 62"/>
              <p:cNvGrpSpPr/>
              <p:nvPr/>
            </p:nvGrpSpPr>
            <p:grpSpPr>
              <a:xfrm>
                <a:off x="329658" y="3754757"/>
                <a:ext cx="1177701" cy="1112544"/>
                <a:chOff x="329658" y="3754757"/>
                <a:chExt cx="1177701" cy="1112544"/>
              </a:xfrm>
            </p:grpSpPr>
            <p:sp>
              <p:nvSpPr>
                <p:cNvPr id="64" name="Forma Livre 63"/>
                <p:cNvSpPr/>
                <p:nvPr/>
              </p:nvSpPr>
              <p:spPr>
                <a:xfrm>
                  <a:off x="657282" y="3981280"/>
                  <a:ext cx="198857" cy="886021"/>
                </a:xfrm>
                <a:custGeom>
                  <a:avLst/>
                  <a:gdLst>
                    <a:gd name="connsiteX0" fmla="*/ 0 w 512552"/>
                    <a:gd name="connsiteY0" fmla="*/ 2121408 h 2121408"/>
                    <a:gd name="connsiteX1" fmla="*/ 304800 w 512552"/>
                    <a:gd name="connsiteY1" fmla="*/ 1889760 h 2121408"/>
                    <a:gd name="connsiteX2" fmla="*/ 499872 w 512552"/>
                    <a:gd name="connsiteY2" fmla="*/ 1487424 h 2121408"/>
                    <a:gd name="connsiteX3" fmla="*/ 475488 w 512552"/>
                    <a:gd name="connsiteY3" fmla="*/ 853440 h 2121408"/>
                    <a:gd name="connsiteX4" fmla="*/ 329184 w 512552"/>
                    <a:gd name="connsiteY4" fmla="*/ 426720 h 2121408"/>
                    <a:gd name="connsiteX5" fmla="*/ 390144 w 512552"/>
                    <a:gd name="connsiteY5" fmla="*/ 0 h 2121408"/>
                    <a:gd name="connsiteX6" fmla="*/ 390144 w 512552"/>
                    <a:gd name="connsiteY6" fmla="*/ 0 h 212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2552" h="2121408">
                      <a:moveTo>
                        <a:pt x="0" y="2121408"/>
                      </a:moveTo>
                      <a:cubicBezTo>
                        <a:pt x="110744" y="2058416"/>
                        <a:pt x="221488" y="1995424"/>
                        <a:pt x="304800" y="1889760"/>
                      </a:cubicBezTo>
                      <a:cubicBezTo>
                        <a:pt x="388112" y="1784096"/>
                        <a:pt x="471424" y="1660144"/>
                        <a:pt x="499872" y="1487424"/>
                      </a:cubicBezTo>
                      <a:cubicBezTo>
                        <a:pt x="528320" y="1314704"/>
                        <a:pt x="503936" y="1030224"/>
                        <a:pt x="475488" y="853440"/>
                      </a:cubicBezTo>
                      <a:cubicBezTo>
                        <a:pt x="447040" y="676656"/>
                        <a:pt x="343408" y="568960"/>
                        <a:pt x="329184" y="426720"/>
                      </a:cubicBezTo>
                      <a:cubicBezTo>
                        <a:pt x="314960" y="284480"/>
                        <a:pt x="390144" y="0"/>
                        <a:pt x="390144" y="0"/>
                      </a:cubicBezTo>
                      <a:lnTo>
                        <a:pt x="390144" y="0"/>
                      </a:lnTo>
                    </a:path>
                  </a:pathLst>
                </a:custGeom>
                <a:noFill/>
                <a:ln w="508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a Livre 64"/>
                <p:cNvSpPr/>
                <p:nvPr/>
              </p:nvSpPr>
              <p:spPr>
                <a:xfrm>
                  <a:off x="329658" y="3850044"/>
                  <a:ext cx="487016" cy="145488"/>
                </a:xfrm>
                <a:custGeom>
                  <a:avLst/>
                  <a:gdLst>
                    <a:gd name="connsiteX0" fmla="*/ 1314994 w 1314994"/>
                    <a:gd name="connsiteY0" fmla="*/ 348343 h 348343"/>
                    <a:gd name="connsiteX1" fmla="*/ 923108 w 1314994"/>
                    <a:gd name="connsiteY1" fmla="*/ 130628 h 348343"/>
                    <a:gd name="connsiteX2" fmla="*/ 487680 w 1314994"/>
                    <a:gd name="connsiteY2" fmla="*/ 104503 h 348343"/>
                    <a:gd name="connsiteX3" fmla="*/ 0 w 1314994"/>
                    <a:gd name="connsiteY3" fmla="*/ 0 h 348343"/>
                    <a:gd name="connsiteX4" fmla="*/ 0 w 1314994"/>
                    <a:gd name="connsiteY4" fmla="*/ 0 h 34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994" h="348343">
                      <a:moveTo>
                        <a:pt x="1314994" y="348343"/>
                      </a:moveTo>
                      <a:cubicBezTo>
                        <a:pt x="1187994" y="259805"/>
                        <a:pt x="1060994" y="171268"/>
                        <a:pt x="923108" y="130628"/>
                      </a:cubicBezTo>
                      <a:cubicBezTo>
                        <a:pt x="785222" y="89988"/>
                        <a:pt x="641531" y="126274"/>
                        <a:pt x="487680" y="104503"/>
                      </a:cubicBezTo>
                      <a:cubicBezTo>
                        <a:pt x="333829" y="82732"/>
                        <a:pt x="0" y="0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orma Livre 65"/>
                <p:cNvSpPr/>
                <p:nvPr/>
              </p:nvSpPr>
              <p:spPr>
                <a:xfrm>
                  <a:off x="806216" y="3754757"/>
                  <a:ext cx="660375" cy="229143"/>
                </a:xfrm>
                <a:custGeom>
                  <a:avLst/>
                  <a:gdLst>
                    <a:gd name="connsiteX0" fmla="*/ 0 w 1783080"/>
                    <a:gd name="connsiteY0" fmla="*/ 548640 h 548640"/>
                    <a:gd name="connsiteX1" fmla="*/ 300446 w 1783080"/>
                    <a:gd name="connsiteY1" fmla="*/ 346166 h 548640"/>
                    <a:gd name="connsiteX2" fmla="*/ 600892 w 1783080"/>
                    <a:gd name="connsiteY2" fmla="*/ 287383 h 548640"/>
                    <a:gd name="connsiteX3" fmla="*/ 914400 w 1783080"/>
                    <a:gd name="connsiteY3" fmla="*/ 306977 h 548640"/>
                    <a:gd name="connsiteX4" fmla="*/ 1280160 w 1783080"/>
                    <a:gd name="connsiteY4" fmla="*/ 235132 h 548640"/>
                    <a:gd name="connsiteX5" fmla="*/ 1783080 w 1783080"/>
                    <a:gd name="connsiteY5" fmla="*/ 0 h 548640"/>
                    <a:gd name="connsiteX6" fmla="*/ 1783080 w 1783080"/>
                    <a:gd name="connsiteY6" fmla="*/ 0 h 54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3080" h="548640">
                      <a:moveTo>
                        <a:pt x="0" y="548640"/>
                      </a:moveTo>
                      <a:cubicBezTo>
                        <a:pt x="100148" y="469174"/>
                        <a:pt x="200297" y="389709"/>
                        <a:pt x="300446" y="346166"/>
                      </a:cubicBezTo>
                      <a:cubicBezTo>
                        <a:pt x="400595" y="302623"/>
                        <a:pt x="498566" y="293914"/>
                        <a:pt x="600892" y="287383"/>
                      </a:cubicBezTo>
                      <a:cubicBezTo>
                        <a:pt x="703218" y="280851"/>
                        <a:pt x="801189" y="315685"/>
                        <a:pt x="914400" y="306977"/>
                      </a:cubicBezTo>
                      <a:cubicBezTo>
                        <a:pt x="1027611" y="298269"/>
                        <a:pt x="1135380" y="286295"/>
                        <a:pt x="1280160" y="235132"/>
                      </a:cubicBezTo>
                      <a:cubicBezTo>
                        <a:pt x="1424940" y="183969"/>
                        <a:pt x="1783080" y="0"/>
                        <a:pt x="1783080" y="0"/>
                      </a:cubicBezTo>
                      <a:lnTo>
                        <a:pt x="1783080" y="0"/>
                      </a:lnTo>
                    </a:path>
                  </a:pathLst>
                </a:custGeom>
                <a:noFill/>
                <a:ln w="3810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orma Livre 66"/>
                <p:cNvSpPr/>
                <p:nvPr/>
              </p:nvSpPr>
              <p:spPr>
                <a:xfrm>
                  <a:off x="626407" y="4300791"/>
                  <a:ext cx="213675" cy="61407"/>
                </a:xfrm>
                <a:custGeom>
                  <a:avLst/>
                  <a:gdLst>
                    <a:gd name="connsiteX0" fmla="*/ 576943 w 576943"/>
                    <a:gd name="connsiteY0" fmla="*/ 146958 h 147027"/>
                    <a:gd name="connsiteX1" fmla="*/ 489857 w 576943"/>
                    <a:gd name="connsiteY1" fmla="*/ 43543 h 147027"/>
                    <a:gd name="connsiteX2" fmla="*/ 419100 w 576943"/>
                    <a:gd name="connsiteY2" fmla="*/ 0 h 147027"/>
                    <a:gd name="connsiteX3" fmla="*/ 326572 w 576943"/>
                    <a:gd name="connsiteY3" fmla="*/ 43543 h 147027"/>
                    <a:gd name="connsiteX4" fmla="*/ 250372 w 576943"/>
                    <a:gd name="connsiteY4" fmla="*/ 103415 h 147027"/>
                    <a:gd name="connsiteX5" fmla="*/ 141515 w 576943"/>
                    <a:gd name="connsiteY5" fmla="*/ 146958 h 147027"/>
                    <a:gd name="connsiteX6" fmla="*/ 0 w 576943"/>
                    <a:gd name="connsiteY6" fmla="*/ 114300 h 147027"/>
                    <a:gd name="connsiteX7" fmla="*/ 0 w 576943"/>
                    <a:gd name="connsiteY7" fmla="*/ 114300 h 147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6943" h="147027">
                      <a:moveTo>
                        <a:pt x="576943" y="146958"/>
                      </a:moveTo>
                      <a:cubicBezTo>
                        <a:pt x="546553" y="107497"/>
                        <a:pt x="516164" y="68036"/>
                        <a:pt x="489857" y="43543"/>
                      </a:cubicBezTo>
                      <a:cubicBezTo>
                        <a:pt x="463550" y="19050"/>
                        <a:pt x="446314" y="0"/>
                        <a:pt x="419100" y="0"/>
                      </a:cubicBezTo>
                      <a:cubicBezTo>
                        <a:pt x="391886" y="0"/>
                        <a:pt x="354693" y="26307"/>
                        <a:pt x="326572" y="43543"/>
                      </a:cubicBezTo>
                      <a:cubicBezTo>
                        <a:pt x="298451" y="60779"/>
                        <a:pt x="281215" y="86179"/>
                        <a:pt x="250372" y="103415"/>
                      </a:cubicBezTo>
                      <a:cubicBezTo>
                        <a:pt x="219529" y="120651"/>
                        <a:pt x="183244" y="145144"/>
                        <a:pt x="141515" y="146958"/>
                      </a:cubicBezTo>
                      <a:cubicBezTo>
                        <a:pt x="99786" y="148772"/>
                        <a:pt x="0" y="114300"/>
                        <a:pt x="0" y="114300"/>
                      </a:cubicBezTo>
                      <a:lnTo>
                        <a:pt x="0" y="114300"/>
                      </a:lnTo>
                    </a:path>
                  </a:pathLst>
                </a:custGeom>
                <a:noFill/>
                <a:ln w="31750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orma Livre 67"/>
                <p:cNvSpPr/>
                <p:nvPr/>
              </p:nvSpPr>
              <p:spPr>
                <a:xfrm>
                  <a:off x="1294228" y="3843819"/>
                  <a:ext cx="213131" cy="34376"/>
                </a:xfrm>
                <a:custGeom>
                  <a:avLst/>
                  <a:gdLst>
                    <a:gd name="connsiteX0" fmla="*/ 0 w 213131"/>
                    <a:gd name="connsiteY0" fmla="*/ 0 h 34376"/>
                    <a:gd name="connsiteX1" fmla="*/ 137504 w 213131"/>
                    <a:gd name="connsiteY1" fmla="*/ 6875 h 34376"/>
                    <a:gd name="connsiteX2" fmla="*/ 213131 w 213131"/>
                    <a:gd name="connsiteY2" fmla="*/ 34376 h 34376"/>
                    <a:gd name="connsiteX3" fmla="*/ 213131 w 213131"/>
                    <a:gd name="connsiteY3" fmla="*/ 34376 h 34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3131" h="34376">
                      <a:moveTo>
                        <a:pt x="0" y="0"/>
                      </a:moveTo>
                      <a:cubicBezTo>
                        <a:pt x="50991" y="573"/>
                        <a:pt x="101982" y="1146"/>
                        <a:pt x="137504" y="6875"/>
                      </a:cubicBezTo>
                      <a:cubicBezTo>
                        <a:pt x="173026" y="12604"/>
                        <a:pt x="213131" y="34376"/>
                        <a:pt x="213131" y="34376"/>
                      </a:cubicBezTo>
                      <a:lnTo>
                        <a:pt x="213131" y="34376"/>
                      </a:lnTo>
                    </a:path>
                  </a:pathLst>
                </a:custGeom>
                <a:noFill/>
                <a:ln w="34925"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9" name="CaixaDeTexto 58"/>
          <p:cNvSpPr txBox="1"/>
          <p:nvPr/>
        </p:nvSpPr>
        <p:spPr>
          <a:xfrm>
            <a:off x="1636316" y="1587451"/>
            <a:ext cx="246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III-A: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ANOMALOUS DRAINAGE OF (RP), JOINING (LHD) – CROSSOVER ANOMALY (RED CIRCLE)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988274" y="2598745"/>
            <a:ext cx="1170000" cy="1168876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Agrupar 84"/>
          <p:cNvGrpSpPr/>
          <p:nvPr/>
        </p:nvGrpSpPr>
        <p:grpSpPr>
          <a:xfrm>
            <a:off x="3747435" y="2405244"/>
            <a:ext cx="747559" cy="923330"/>
            <a:chOff x="3534954" y="2690723"/>
            <a:chExt cx="747559" cy="923330"/>
          </a:xfrm>
        </p:grpSpPr>
        <p:sp>
          <p:nvSpPr>
            <p:cNvPr id="87" name="Triângulo 86"/>
            <p:cNvSpPr/>
            <p:nvPr/>
          </p:nvSpPr>
          <p:spPr>
            <a:xfrm>
              <a:off x="3534954" y="2739579"/>
              <a:ext cx="747559" cy="68942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3689743" y="2690723"/>
              <a:ext cx="4106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pt-BR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Retângulo 85"/>
          <p:cNvSpPr/>
          <p:nvPr/>
        </p:nvSpPr>
        <p:spPr>
          <a:xfrm>
            <a:off x="3531014" y="3085391"/>
            <a:ext cx="11638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 AWARE</a:t>
            </a:r>
            <a:endParaRPr kumimoji="0" lang="pt-BR" sz="1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66206" y="2330388"/>
            <a:ext cx="688822" cy="1651766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06133" y="1490607"/>
            <a:ext cx="4505969" cy="3693572"/>
          </a:xfrm>
          <a:prstGeom prst="rect">
            <a:avLst/>
          </a:prstGeom>
        </p:spPr>
      </p:pic>
      <p:sp>
        <p:nvSpPr>
          <p:cNvPr id="92" name="Explosão 2 91"/>
          <p:cNvSpPr/>
          <p:nvPr/>
        </p:nvSpPr>
        <p:spPr>
          <a:xfrm rot="590960">
            <a:off x="3229127" y="4378868"/>
            <a:ext cx="2641263" cy="1421388"/>
          </a:xfrm>
          <a:prstGeom prst="irregularSeal2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3766212" y="4744402"/>
            <a:ext cx="1319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CANTLIE’S </a:t>
            </a:r>
            <a:endParaRPr kumimoji="0" lang="pt-BR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LINE</a:t>
            </a:r>
            <a:endParaRPr kumimoji="0" lang="pt-BR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Imagem 9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242369" y="2115855"/>
            <a:ext cx="804784" cy="1929838"/>
          </a:xfrm>
          <a:prstGeom prst="rect">
            <a:avLst/>
          </a:prstGeom>
        </p:spPr>
      </p:pic>
      <p:sp>
        <p:nvSpPr>
          <p:cNvPr id="95" name="Balão Retangular Arredondado 94"/>
          <p:cNvSpPr/>
          <p:nvPr/>
        </p:nvSpPr>
        <p:spPr>
          <a:xfrm>
            <a:off x="7223760" y="4396374"/>
            <a:ext cx="4739820" cy="1428644"/>
          </a:xfrm>
          <a:prstGeom prst="wedgeRoundRectCallout">
            <a:avLst>
              <a:gd name="adj1" fmla="val -34400"/>
              <a:gd name="adj2" fmla="val -115605"/>
              <a:gd name="adj3" fmla="val 16667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 OF LEFT HEPATECTOMY, THERE COULD BE AN IATROGENIC LESION DUE TO THE FACT THAT RESSECTION ALONG THE CANTLIE’S LINE (HEPATECTOMY PLANE) WILL TEAR THE RPD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2362509" y="102046"/>
            <a:ext cx="6725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ANATOMIC VARIATIONS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5" grpId="0" animBg="1"/>
      <p:bldP spid="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23229</Words>
  <Application>WPS 演示</Application>
  <PresentationFormat>Widescreen</PresentationFormat>
  <Paragraphs>900</Paragraphs>
  <Slides>46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Arial</vt:lpstr>
      <vt:lpstr>微软雅黑</vt:lpstr>
      <vt:lpstr>Arial Unicode MS</vt:lpstr>
      <vt:lpstr>等线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Kaltsit</cp:lastModifiedBy>
  <cp:revision>2</cp:revision>
  <dcterms:created xsi:type="dcterms:W3CDTF">2020-08-26T16:13:00Z</dcterms:created>
  <dcterms:modified xsi:type="dcterms:W3CDTF">2025-11-17T05:51:03Z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C5CD454E1A8448DBB39380CB577C5A23_13</vt:lpwstr>
  </property>
  <property fmtid="{D5CDD505-2E9C-101B-9397-08002B2CF9AE}" pid="3" name="KSOProductBuildVer">
    <vt:lpwstr>2052-12.1.0.23542</vt:lpwstr>
  </property>
</Properties>
</file>