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304" r:id="rId3"/>
    <p:sldId id="306" r:id="rId4"/>
    <p:sldId id="271" r:id="rId5"/>
    <p:sldId id="319" r:id="rId6"/>
    <p:sldId id="308" r:id="rId7"/>
    <p:sldId id="307" r:id="rId8"/>
    <p:sldId id="311" r:id="rId9"/>
    <p:sldId id="312" r:id="rId10"/>
    <p:sldId id="314" r:id="rId11"/>
    <p:sldId id="309" r:id="rId12"/>
    <p:sldId id="318" r:id="rId13"/>
    <p:sldId id="316" r:id="rId14"/>
    <p:sldId id="285" r:id="rId15"/>
  </p:sldIdLst>
  <p:sldSz cx="12192000" cy="6858000"/>
  <p:notesSz cx="6858000" cy="9144000"/>
  <p:embeddedFontLst>
    <p:embeddedFont>
      <p:font typeface="Cambria Math" panose="02040503050406030204" pitchFamily="18" charset="0"/>
      <p:regular r:id="rId17"/>
    </p:embeddedFont>
    <p:embeddedFont>
      <p:font typeface="等线" panose="02010600030101010101" pitchFamily="2" charset="-122"/>
      <p:regular r:id="rId18"/>
      <p:bold r:id="rId19"/>
    </p:embeddedFont>
    <p:embeddedFont>
      <p:font typeface="微软雅黑" panose="020B0503020204020204" pitchFamily="34" charset="-122"/>
      <p:regular r:id="rId20"/>
      <p:bold r:id="rId21"/>
    </p:embeddedFont>
  </p:embeddedFontLst>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557"/>
    <a:srgbClr val="FFCE55"/>
    <a:srgbClr val="CBD9CC"/>
    <a:srgbClr val="77A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6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2D22B45-9EAB-4387-AAE8-1D7707FBC5BD}" type="datetimeFigureOut">
              <a:rPr lang="zh-CN" altLang="en-US" smtClean="0"/>
              <a:t>2026/4/17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2D22B45-9EAB-4387-AAE8-1D7707FBC5BD}" type="datetimeFigureOut">
              <a:rPr lang="zh-CN" altLang="en-US" smtClean="0"/>
              <a:t>2026/4/17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2D22B45-9EAB-4387-AAE8-1D7707FBC5BD}" type="datetimeFigureOut">
              <a:rPr lang="zh-CN" altLang="en-US" smtClean="0"/>
              <a:t>2026/4/17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bg>
      <p:bgPr>
        <a:pattFill prst="lgGrid">
          <a:fgClr>
            <a:srgbClr val="FAFAFA"/>
          </a:fgClr>
          <a:bgClr>
            <a:schemeClr val="bg1"/>
          </a:bgClr>
        </a:pattFill>
        <a:effectLst/>
      </p:bgPr>
    </p:bg>
    <p:spTree>
      <p:nvGrpSpPr>
        <p:cNvPr id="1" name=""/>
        <p:cNvGrpSpPr/>
        <p:nvPr/>
      </p:nvGrpSpPr>
      <p:grpSpPr>
        <a:xfrm>
          <a:off x="0" y="0"/>
          <a:ext cx="0" cy="0"/>
          <a:chOff x="0" y="0"/>
          <a:chExt cx="0" cy="0"/>
        </a:xfrm>
      </p:grpSpPr>
    </p:spTree>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2D22B45-9EAB-4387-AAE8-1D7707FBC5BD}" type="datetimeFigureOut">
              <a:rPr lang="zh-CN" altLang="en-US" smtClean="0"/>
              <a:t>2026/4/17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2D22B45-9EAB-4387-AAE8-1D7707FBC5BD}" type="datetimeFigureOut">
              <a:rPr lang="zh-CN" altLang="en-US" smtClean="0"/>
              <a:t>2026/4/17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2D22B45-9EAB-4387-AAE8-1D7707FBC5BD}" type="datetimeFigureOut">
              <a:rPr lang="zh-CN" altLang="en-US" smtClean="0"/>
              <a:t>2026/4/17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2D22B45-9EAB-4387-AAE8-1D7707FBC5BD}" type="datetimeFigureOut">
              <a:rPr lang="zh-CN" altLang="en-US" smtClean="0"/>
              <a:t>2026/4/17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2D22B45-9EAB-4387-AAE8-1D7707FBC5BD}" type="datetimeFigureOut">
              <a:rPr lang="zh-CN" altLang="en-US" smtClean="0"/>
              <a:t>2026/4/17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2D22B45-9EAB-4387-AAE8-1D7707FBC5BD}" type="datetimeFigureOut">
              <a:rPr lang="zh-CN" altLang="en-US" smtClean="0"/>
              <a:t>2026/4/17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2D22B45-9EAB-4387-AAE8-1D7707FBC5BD}" type="datetimeFigureOut">
              <a:rPr lang="zh-CN" altLang="en-US" smtClean="0"/>
              <a:t>2026/4/17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2D22B45-9EAB-4387-AAE8-1D7707FBC5BD}" type="datetimeFigureOut">
              <a:rPr lang="zh-CN" altLang="en-US" smtClean="0"/>
              <a:t>2026/4/17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22B45-9EAB-4387-AAE8-1D7707FBC5BD}" type="datetimeFigureOut">
              <a:rPr lang="zh-CN" altLang="en-US" smtClean="0"/>
              <a:t>2026/4/17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5FE29-55F2-41E3-8452-1F630406931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9465" y="206007"/>
            <a:ext cx="1249250" cy="1204634"/>
          </a:xfrm>
          <a:prstGeom prst="rect">
            <a:avLst/>
          </a:prstGeom>
        </p:spPr>
      </p:pic>
      <p:sp>
        <p:nvSpPr>
          <p:cNvPr id="6" name="矩形 5"/>
          <p:cNvSpPr/>
          <p:nvPr/>
        </p:nvSpPr>
        <p:spPr>
          <a:xfrm>
            <a:off x="2669222" y="2400572"/>
            <a:ext cx="6853555" cy="769441"/>
          </a:xfrm>
          <a:prstGeom prst="rect">
            <a:avLst/>
          </a:prstGeom>
        </p:spPr>
        <p:txBody>
          <a:bodyPr wrap="square">
            <a:spAutoFit/>
          </a:bodyPr>
          <a:lstStyle/>
          <a:p>
            <a:pPr algn="ctr"/>
            <a:r>
              <a:rPr lang="zh-CN" altLang="en-US" sz="4400" b="1" dirty="0">
                <a:solidFill>
                  <a:srgbClr val="00B050"/>
                </a:solidFill>
                <a:latin typeface="微软雅黑" panose="020B0503020204020204" charset="-122"/>
                <a:ea typeface="微软雅黑" panose="020B0503020204020204" charset="-122"/>
              </a:rPr>
              <a:t>投稿目标期刊检索汇报</a:t>
            </a:r>
          </a:p>
        </p:txBody>
      </p:sp>
      <p:sp>
        <p:nvSpPr>
          <p:cNvPr id="7" name="矩形 6"/>
          <p:cNvSpPr/>
          <p:nvPr/>
        </p:nvSpPr>
        <p:spPr>
          <a:xfrm>
            <a:off x="2806894" y="3883263"/>
            <a:ext cx="5934269" cy="1383665"/>
          </a:xfrm>
          <a:prstGeom prst="rect">
            <a:avLst/>
          </a:prstGeom>
        </p:spPr>
        <p:txBody>
          <a:bodyPr wrap="square">
            <a:spAutoFit/>
          </a:bodyPr>
          <a:lstStyle/>
          <a:p>
            <a:pPr algn="ctr"/>
            <a:r>
              <a:rPr lang="zh-CN" altLang="en-US" sz="2800" b="1" spc="150" dirty="0">
                <a:latin typeface="微软雅黑" panose="020B0503020204020204" charset="-122"/>
                <a:ea typeface="微软雅黑" panose="020B0503020204020204" charset="-122"/>
                <a:cs typeface="微软雅黑" panose="020B0503020204020204" charset="-122"/>
              </a:rPr>
              <a:t>汇报人：沈楷霖</a:t>
            </a:r>
            <a:endParaRPr lang="en-US" altLang="zh-CN" sz="2800" b="1" spc="150" dirty="0">
              <a:latin typeface="微软雅黑" panose="020B0503020204020204" charset="-122"/>
              <a:ea typeface="微软雅黑" panose="020B0503020204020204" charset="-122"/>
              <a:cs typeface="微软雅黑" panose="020B0503020204020204" charset="-122"/>
            </a:endParaRPr>
          </a:p>
          <a:p>
            <a:pPr algn="ctr"/>
            <a:endParaRPr lang="en-US" altLang="zh-CN" sz="2800" b="1" spc="150" dirty="0">
              <a:latin typeface="微软雅黑" panose="020B0503020204020204" charset="-122"/>
              <a:ea typeface="微软雅黑" panose="020B0503020204020204" charset="-122"/>
              <a:cs typeface="微软雅黑" panose="020B0503020204020204" charset="-122"/>
            </a:endParaRPr>
          </a:p>
          <a:p>
            <a:pPr algn="ctr"/>
            <a:r>
              <a:rPr lang="zh-CN" altLang="en-US" sz="2800" b="1" spc="150" dirty="0">
                <a:latin typeface="微软雅黑" panose="020B0503020204020204" charset="-122"/>
                <a:ea typeface="微软雅黑" panose="020B0503020204020204" charset="-122"/>
                <a:cs typeface="微软雅黑" panose="020B0503020204020204" charset="-122"/>
              </a:rPr>
              <a:t>汇报时间：</a:t>
            </a:r>
            <a:r>
              <a:rPr lang="en-US" altLang="zh-CN" sz="2800" b="1" spc="150" dirty="0">
                <a:latin typeface="微软雅黑" panose="020B0503020204020204" charset="-122"/>
                <a:ea typeface="微软雅黑" panose="020B0503020204020204" charset="-122"/>
                <a:cs typeface="微软雅黑" panose="020B0503020204020204" charset="-122"/>
              </a:rPr>
              <a:t>2025/04/16</a:t>
            </a:r>
          </a:p>
        </p:txBody>
      </p:sp>
      <p:sp>
        <p:nvSpPr>
          <p:cNvPr id="8" name="任意多边形 26"/>
          <p:cNvSpPr/>
          <p:nvPr/>
        </p:nvSpPr>
        <p:spPr>
          <a:xfrm>
            <a:off x="0" y="579494"/>
            <a:ext cx="1790164" cy="1062505"/>
          </a:xfrm>
          <a:custGeom>
            <a:avLst/>
            <a:gdLst>
              <a:gd name="connsiteX0" fmla="*/ 0 w 1716833"/>
              <a:gd name="connsiteY0" fmla="*/ 0 h 1124340"/>
              <a:gd name="connsiteX1" fmla="*/ 1154663 w 1716833"/>
              <a:gd name="connsiteY1" fmla="*/ 0 h 1124340"/>
              <a:gd name="connsiteX2" fmla="*/ 1716833 w 1716833"/>
              <a:gd name="connsiteY2" fmla="*/ 562170 h 1124340"/>
              <a:gd name="connsiteX3" fmla="*/ 1716832 w 1716833"/>
              <a:gd name="connsiteY3" fmla="*/ 562170 h 1124340"/>
              <a:gd name="connsiteX4" fmla="*/ 1154662 w 1716833"/>
              <a:gd name="connsiteY4" fmla="*/ 1124340 h 1124340"/>
              <a:gd name="connsiteX5" fmla="*/ 0 w 1716833"/>
              <a:gd name="connsiteY5" fmla="*/ 1124339 h 11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6833" h="1124340">
                <a:moveTo>
                  <a:pt x="0" y="0"/>
                </a:moveTo>
                <a:lnTo>
                  <a:pt x="1154663" y="0"/>
                </a:lnTo>
                <a:cubicBezTo>
                  <a:pt x="1465141" y="0"/>
                  <a:pt x="1716833" y="251692"/>
                  <a:pt x="1716833" y="562170"/>
                </a:cubicBezTo>
                <a:lnTo>
                  <a:pt x="1716832" y="562170"/>
                </a:lnTo>
                <a:cubicBezTo>
                  <a:pt x="1716832" y="872648"/>
                  <a:pt x="1465140" y="1124340"/>
                  <a:pt x="1154662" y="1124340"/>
                </a:cubicBezTo>
                <a:lnTo>
                  <a:pt x="0" y="112433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9" name="任意多边形 27"/>
          <p:cNvSpPr/>
          <p:nvPr/>
        </p:nvSpPr>
        <p:spPr>
          <a:xfrm flipH="1">
            <a:off x="10496283" y="5441379"/>
            <a:ext cx="1695717" cy="1056067"/>
          </a:xfrm>
          <a:custGeom>
            <a:avLst/>
            <a:gdLst>
              <a:gd name="connsiteX0" fmla="*/ 0 w 1716833"/>
              <a:gd name="connsiteY0" fmla="*/ 0 h 1124340"/>
              <a:gd name="connsiteX1" fmla="*/ 1154663 w 1716833"/>
              <a:gd name="connsiteY1" fmla="*/ 0 h 1124340"/>
              <a:gd name="connsiteX2" fmla="*/ 1716833 w 1716833"/>
              <a:gd name="connsiteY2" fmla="*/ 562170 h 1124340"/>
              <a:gd name="connsiteX3" fmla="*/ 1716832 w 1716833"/>
              <a:gd name="connsiteY3" fmla="*/ 562170 h 1124340"/>
              <a:gd name="connsiteX4" fmla="*/ 1154662 w 1716833"/>
              <a:gd name="connsiteY4" fmla="*/ 1124340 h 1124340"/>
              <a:gd name="connsiteX5" fmla="*/ 0 w 1716833"/>
              <a:gd name="connsiteY5" fmla="*/ 1124339 h 11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6833" h="1124340">
                <a:moveTo>
                  <a:pt x="0" y="0"/>
                </a:moveTo>
                <a:lnTo>
                  <a:pt x="1154663" y="0"/>
                </a:lnTo>
                <a:cubicBezTo>
                  <a:pt x="1465141" y="0"/>
                  <a:pt x="1716833" y="251692"/>
                  <a:pt x="1716833" y="562170"/>
                </a:cubicBezTo>
                <a:lnTo>
                  <a:pt x="1716832" y="562170"/>
                </a:lnTo>
                <a:cubicBezTo>
                  <a:pt x="1716832" y="872648"/>
                  <a:pt x="1465140" y="1124340"/>
                  <a:pt x="1154662" y="1124340"/>
                </a:cubicBezTo>
                <a:lnTo>
                  <a:pt x="0" y="112433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9285-B682-0AF3-6722-BE6D142A94F7}"/>
            </a:ext>
          </a:extLst>
        </p:cNvPr>
        <p:cNvGrpSpPr/>
        <p:nvPr/>
      </p:nvGrpSpPr>
      <p:grpSpPr>
        <a:xfrm>
          <a:off x="0" y="0"/>
          <a:ext cx="0" cy="0"/>
          <a:chOff x="0" y="0"/>
          <a:chExt cx="0" cy="0"/>
        </a:xfrm>
      </p:grpSpPr>
      <p:sp>
        <p:nvSpPr>
          <p:cNvPr id="50" name="椭圆 49">
            <a:extLst>
              <a:ext uri="{FF2B5EF4-FFF2-40B4-BE49-F238E27FC236}">
                <a16:creationId xmlns:a16="http://schemas.microsoft.com/office/drawing/2014/main" id="{727D4D14-086A-1497-8105-F47F4D78ACAB}"/>
              </a:ext>
            </a:extLst>
          </p:cNvPr>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charset="-122"/>
                <a:ea typeface="微软雅黑" panose="020B0503020204020204" charset="-122"/>
                <a:cs typeface="+mn-ea"/>
                <a:sym typeface="+mn-lt"/>
              </a:rPr>
              <a:t>02</a:t>
            </a:r>
            <a:endParaRPr lang="zh-CN" altLang="en-US" sz="1600" b="1" dirty="0">
              <a:latin typeface="微软雅黑" panose="020B0503020204020204" charset="-122"/>
              <a:ea typeface="微软雅黑" panose="020B0503020204020204" charset="-122"/>
              <a:cs typeface="+mn-ea"/>
              <a:sym typeface="+mn-lt"/>
            </a:endParaRPr>
          </a:p>
        </p:txBody>
      </p:sp>
      <p:cxnSp>
        <p:nvCxnSpPr>
          <p:cNvPr id="52" name="直接连接符 51">
            <a:extLst>
              <a:ext uri="{FF2B5EF4-FFF2-40B4-BE49-F238E27FC236}">
                <a16:creationId xmlns:a16="http://schemas.microsoft.com/office/drawing/2014/main" id="{F532F6BE-BA64-8034-9F7E-9AB072386FB5}"/>
              </a:ext>
            </a:extLst>
          </p:cNvPr>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8B908982-8741-0D56-71E7-CB521242F7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B096AC87-FB90-1DB4-1C5D-8ABC315CE944}"/>
              </a:ext>
            </a:extLst>
          </p:cNvPr>
          <p:cNvSpPr/>
          <p:nvPr/>
        </p:nvSpPr>
        <p:spPr>
          <a:xfrm>
            <a:off x="1354445" y="430147"/>
            <a:ext cx="5760720" cy="310896"/>
          </a:xfrm>
          <a:prstGeom prst="rect">
            <a:avLst/>
          </a:prstGeom>
          <a:noFill/>
          <a:ln/>
        </p:spPr>
        <p:txBody>
          <a:bodyPr wrap="square" lIns="0" tIns="0" rIns="0" bIns="0" rtlCol="0" anchor="ctr"/>
          <a:lstStyle/>
          <a:p>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期刊情况</a:t>
            </a:r>
            <a:r>
              <a:rPr lang="en-US" altLang="zh-CN" sz="3200" dirty="0">
                <a:solidFill>
                  <a:srgbClr val="111111"/>
                </a:solidFill>
                <a:latin typeface="微软雅黑" panose="020B0503020204020204" pitchFamily="34" charset="-122"/>
                <a:ea typeface="微软雅黑" panose="020B0503020204020204" pitchFamily="34" charset="-122"/>
                <a:cs typeface="Noto Sans CJK SC" pitchFamily="34" charset="-120"/>
              </a:rPr>
              <a:t>-</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期刊分类</a:t>
            </a:r>
            <a:endParaRPr lang="en-US" altLang="zh-CN" sz="32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1FB1CA68-282E-4728-8295-23043F296D4B}"/>
              </a:ext>
            </a:extLst>
          </p:cNvPr>
          <p:cNvSpPr txBox="1"/>
          <p:nvPr/>
        </p:nvSpPr>
        <p:spPr>
          <a:xfrm>
            <a:off x="946964" y="1087858"/>
            <a:ext cx="9878155" cy="1015663"/>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第三类：解剖学和传统形态学期刊，关注系统的解剖学问题、结构功能关系，或者描述性解剖、变异解剖、局部形态学观察。</a:t>
            </a:r>
            <a:r>
              <a:rPr lang="zh-CN" altLang="en-US" sz="2000" dirty="0">
                <a:highlight>
                  <a:srgbClr val="FFFF00"/>
                </a:highlight>
                <a:latin typeface="微软雅黑" panose="020B0503020204020204" pitchFamily="34" charset="-122"/>
                <a:ea typeface="微软雅黑" panose="020B0503020204020204" pitchFamily="34" charset="-122"/>
              </a:rPr>
              <a:t>但该类期刊注重胚胎学、组织学，与我们的研究对象不符，因此不再考虑。</a:t>
            </a:r>
          </a:p>
        </p:txBody>
      </p:sp>
      <p:graphicFrame>
        <p:nvGraphicFramePr>
          <p:cNvPr id="11" name="表格 10">
            <a:extLst>
              <a:ext uri="{FF2B5EF4-FFF2-40B4-BE49-F238E27FC236}">
                <a16:creationId xmlns:a16="http://schemas.microsoft.com/office/drawing/2014/main" id="{886F6A3A-813C-BA56-C811-7DEE45F83C00}"/>
              </a:ext>
            </a:extLst>
          </p:cNvPr>
          <p:cNvGraphicFramePr>
            <a:graphicFrameLocks noGrp="1"/>
          </p:cNvGraphicFramePr>
          <p:nvPr>
            <p:extLst>
              <p:ext uri="{D42A27DB-BD31-4B8C-83A1-F6EECF244321}">
                <p14:modId xmlns:p14="http://schemas.microsoft.com/office/powerpoint/2010/main" val="1499685814"/>
              </p:ext>
            </p:extLst>
          </p:nvPr>
        </p:nvGraphicFramePr>
        <p:xfrm>
          <a:off x="966051" y="2562460"/>
          <a:ext cx="9692216" cy="4028440"/>
        </p:xfrm>
        <a:graphic>
          <a:graphicData uri="http://schemas.openxmlformats.org/drawingml/2006/table">
            <a:tbl>
              <a:tblPr firstRow="1" bandRow="1">
                <a:tableStyleId>{2D5ABB26-0587-4C30-8999-92F81FD0307C}</a:tableStyleId>
              </a:tblPr>
              <a:tblGrid>
                <a:gridCol w="3138932">
                  <a:extLst>
                    <a:ext uri="{9D8B030D-6E8A-4147-A177-3AD203B41FA5}">
                      <a16:colId xmlns:a16="http://schemas.microsoft.com/office/drawing/2014/main" val="2397355599"/>
                    </a:ext>
                  </a:extLst>
                </a:gridCol>
                <a:gridCol w="2843769">
                  <a:extLst>
                    <a:ext uri="{9D8B030D-6E8A-4147-A177-3AD203B41FA5}">
                      <a16:colId xmlns:a16="http://schemas.microsoft.com/office/drawing/2014/main" val="3979497200"/>
                    </a:ext>
                  </a:extLst>
                </a:gridCol>
                <a:gridCol w="1286461">
                  <a:extLst>
                    <a:ext uri="{9D8B030D-6E8A-4147-A177-3AD203B41FA5}">
                      <a16:colId xmlns:a16="http://schemas.microsoft.com/office/drawing/2014/main" val="4048464702"/>
                    </a:ext>
                  </a:extLst>
                </a:gridCol>
                <a:gridCol w="2423054">
                  <a:extLst>
                    <a:ext uri="{9D8B030D-6E8A-4147-A177-3AD203B41FA5}">
                      <a16:colId xmlns:a16="http://schemas.microsoft.com/office/drawing/2014/main" val="1409050227"/>
                    </a:ext>
                  </a:extLst>
                </a:gridCol>
              </a:tblGrid>
              <a:tr h="370840">
                <a:tc>
                  <a:txBody>
                    <a:bodyPr/>
                    <a:lstStyle/>
                    <a:p>
                      <a:pPr algn="ctr"/>
                      <a:r>
                        <a:rPr lang="zh-CN" altLang="en-US" dirty="0">
                          <a:latin typeface="微软雅黑" panose="020B0503020204020204" pitchFamily="34" charset="-122"/>
                          <a:ea typeface="微软雅黑" panose="020B0503020204020204" pitchFamily="34" charset="-122"/>
                        </a:rPr>
                        <a:t>期刊名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微软雅黑" panose="020B0503020204020204" pitchFamily="34" charset="-122"/>
                          <a:ea typeface="微软雅黑" panose="020B0503020204020204" pitchFamily="34" charset="-122"/>
                        </a:rPr>
                        <a:t>中文名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微软雅黑" panose="020B0503020204020204" pitchFamily="34" charset="-122"/>
                          <a:ea typeface="微软雅黑" panose="020B0503020204020204" pitchFamily="34" charset="-122"/>
                        </a:rPr>
                        <a:t>分区</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微软雅黑" panose="020B0503020204020204" pitchFamily="34" charset="-122"/>
                          <a:ea typeface="微软雅黑" panose="020B0503020204020204" pitchFamily="34" charset="-122"/>
                        </a:rPr>
                        <a:t>关键词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0331110"/>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Journal of Anatomy </a:t>
                      </a:r>
                    </a:p>
                  </a:txBody>
                  <a:tcPr anchor="ctr">
                    <a:lnT w="12700" cap="flat" cmpd="sng" algn="ctr">
                      <a:solidFill>
                        <a:schemeClr val="tx1"/>
                      </a:solidFill>
                      <a:prstDash val="solid"/>
                      <a:round/>
                      <a:headEnd type="none" w="med" len="med"/>
                      <a:tailEnd type="none" w="med" len="med"/>
                    </a:lnT>
                  </a:tcPr>
                </a:tc>
                <a:tc>
                  <a:txBody>
                    <a:bodyPr/>
                    <a:lstStyle/>
                    <a:p>
                      <a:pPr algn="ctr"/>
                      <a:r>
                        <a:rPr lang="zh-CN" altLang="en-US" dirty="0">
                          <a:latin typeface="微软雅黑" panose="020B0503020204020204" pitchFamily="34" charset="-122"/>
                          <a:ea typeface="微软雅黑" panose="020B0503020204020204" pitchFamily="34" charset="-122"/>
                        </a:rPr>
                        <a:t>解剖学杂志</a:t>
                      </a: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dirty="0"/>
                        <a:t>Q2</a:t>
                      </a:r>
                      <a:endParaRPr lang="zh-CN" altLang="en-US" dirty="0"/>
                    </a:p>
                  </a:txBody>
                  <a:tcPr anchor="ctr">
                    <a:lnT w="12700" cap="flat" cmpd="sng" algn="ctr">
                      <a:solidFill>
                        <a:schemeClr val="tx1"/>
                      </a:solidFill>
                      <a:prstDash val="solid"/>
                      <a:round/>
                      <a:headEnd type="none" w="med" len="med"/>
                      <a:tailEnd type="none" w="med" len="med"/>
                    </a:lnT>
                  </a:tcPr>
                </a:tc>
                <a:tc>
                  <a:txBody>
                    <a:bodyPr/>
                    <a:lstStyle/>
                    <a:p>
                      <a:pPr algn="ctr"/>
                      <a:r>
                        <a:rPr lang="zh-CN" altLang="en-US" sz="1400" dirty="0">
                          <a:latin typeface="微软雅黑" panose="020B0503020204020204" pitchFamily="34" charset="-122"/>
                          <a:ea typeface="微软雅黑" panose="020B0503020204020204" pitchFamily="34" charset="-122"/>
                        </a:rPr>
                        <a:t>人类解剖；比较解剖；发育；进化；形态学方法；三维研究</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2697300"/>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Anatomy &amp; Cell Biology </a:t>
                      </a:r>
                    </a:p>
                  </a:txBody>
                  <a:tcPr anchor="ctr"/>
                </a:tc>
                <a:tc>
                  <a:txBody>
                    <a:bodyPr/>
                    <a:lstStyle/>
                    <a:p>
                      <a:pPr algn="ctr"/>
                      <a:r>
                        <a:rPr lang="zh-CN" altLang="en-US" dirty="0">
                          <a:latin typeface="微软雅黑" panose="020B0503020204020204" pitchFamily="34" charset="-122"/>
                          <a:ea typeface="微软雅黑" panose="020B0503020204020204" pitchFamily="34" charset="-122"/>
                        </a:rPr>
                        <a:t>解剖学与细胞生物学</a:t>
                      </a:r>
                    </a:p>
                  </a:txBody>
                  <a:tcPr anchor="ctr"/>
                </a:tc>
                <a:tc>
                  <a:txBody>
                    <a:bodyPr/>
                    <a:lstStyle/>
                    <a:p>
                      <a:pPr algn="ctr"/>
                      <a:r>
                        <a:rPr lang="en-US" altLang="zh-CN" dirty="0"/>
                        <a:t>Q3</a:t>
                      </a:r>
                      <a:endParaRPr lang="zh-CN" altLang="en-US" dirty="0"/>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解剖学；细胞生物学；组织学；发育；比较解剖；形态学</a:t>
                      </a:r>
                    </a:p>
                  </a:txBody>
                  <a:tcPr anchor="ctr"/>
                </a:tc>
                <a:extLst>
                  <a:ext uri="{0D108BD9-81ED-4DB2-BD59-A6C34878D82A}">
                    <a16:rowId xmlns:a16="http://schemas.microsoft.com/office/drawing/2014/main" val="872112762"/>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International Journal of Morphology </a:t>
                      </a:r>
                    </a:p>
                  </a:txBody>
                  <a:tcPr anchor="ctr"/>
                </a:tc>
                <a:tc>
                  <a:txBody>
                    <a:bodyPr/>
                    <a:lstStyle/>
                    <a:p>
                      <a:pPr algn="ctr"/>
                      <a:r>
                        <a:rPr lang="zh-CN" altLang="en-US" dirty="0">
                          <a:latin typeface="微软雅黑" panose="020B0503020204020204" pitchFamily="34" charset="-122"/>
                          <a:ea typeface="微软雅黑" panose="020B0503020204020204" pitchFamily="34" charset="-122"/>
                        </a:rPr>
                        <a:t>国际形态学杂志</a:t>
                      </a:r>
                    </a:p>
                  </a:txBody>
                  <a:tcPr anchor="ctr"/>
                </a:tc>
                <a:tc>
                  <a:txBody>
                    <a:bodyPr/>
                    <a:lstStyle/>
                    <a:p>
                      <a:pPr algn="ctr"/>
                      <a:r>
                        <a:rPr lang="en-US" altLang="zh-CN" dirty="0"/>
                        <a:t>Q3</a:t>
                      </a:r>
                      <a:endParaRPr lang="zh-CN" altLang="en-US" dirty="0"/>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大体解剖；组织学；胚胎学；发育生物学；形态测量；比较形态学</a:t>
                      </a:r>
                    </a:p>
                  </a:txBody>
                  <a:tcPr anchor="ctr"/>
                </a:tc>
                <a:extLst>
                  <a:ext uri="{0D108BD9-81ED-4DB2-BD59-A6C34878D82A}">
                    <a16:rowId xmlns:a16="http://schemas.microsoft.com/office/drawing/2014/main" val="1206494455"/>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Morphologie </a:t>
                      </a:r>
                    </a:p>
                  </a:txBody>
                  <a:tcPr anchor="ctr"/>
                </a:tc>
                <a:tc>
                  <a:txBody>
                    <a:bodyPr/>
                    <a:lstStyle/>
                    <a:p>
                      <a:pPr algn="ctr"/>
                      <a:r>
                        <a:rPr lang="zh-CN" altLang="en-US" dirty="0">
                          <a:latin typeface="微软雅黑" panose="020B0503020204020204" pitchFamily="34" charset="-122"/>
                          <a:ea typeface="微软雅黑" panose="020B0503020204020204" pitchFamily="34" charset="-122"/>
                        </a:rPr>
                        <a:t>形态学</a:t>
                      </a:r>
                    </a:p>
                  </a:txBody>
                  <a:tcPr anchor="ctr"/>
                </a:tc>
                <a:tc>
                  <a:txBody>
                    <a:bodyPr/>
                    <a:lstStyle/>
                    <a:p>
                      <a:pPr algn="ctr"/>
                      <a:r>
                        <a:rPr lang="en-US" altLang="zh-CN" dirty="0"/>
                        <a:t>Q3</a:t>
                      </a:r>
                      <a:endParaRPr lang="zh-CN" altLang="en-US" dirty="0"/>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形态科学；解剖；组织学；胚胎学；综述；继续医学教育</a:t>
                      </a:r>
                    </a:p>
                  </a:txBody>
                  <a:tcPr anchor="ctr"/>
                </a:tc>
                <a:extLst>
                  <a:ext uri="{0D108BD9-81ED-4DB2-BD59-A6C34878D82A}">
                    <a16:rowId xmlns:a16="http://schemas.microsoft.com/office/drawing/2014/main" val="562604678"/>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European Journal of Anatomy </a:t>
                      </a:r>
                    </a:p>
                  </a:txBody>
                  <a:tcPr anchor="ctr">
                    <a:lnB w="19050" cap="flat" cmpd="sng" algn="ctr">
                      <a:solidFill>
                        <a:schemeClr val="tx1"/>
                      </a:solidFill>
                      <a:prstDash val="solid"/>
                      <a:round/>
                      <a:headEnd type="none" w="med" len="med"/>
                      <a:tailEnd type="none" w="med" len="med"/>
                    </a:lnB>
                  </a:tcPr>
                </a:tc>
                <a:tc>
                  <a:txBody>
                    <a:bodyPr/>
                    <a:lstStyle/>
                    <a:p>
                      <a:pPr algn="ctr"/>
                      <a:r>
                        <a:rPr lang="zh-CN" altLang="en-US" dirty="0">
                          <a:latin typeface="微软雅黑" panose="020B0503020204020204" pitchFamily="34" charset="-122"/>
                          <a:ea typeface="微软雅黑" panose="020B0503020204020204" pitchFamily="34" charset="-122"/>
                        </a:rPr>
                        <a:t>欧洲解剖学杂志</a:t>
                      </a:r>
                    </a:p>
                  </a:txBody>
                  <a:tcPr anchor="ctr">
                    <a:lnB w="19050" cap="flat" cmpd="sng" algn="ctr">
                      <a:solidFill>
                        <a:schemeClr val="tx1"/>
                      </a:solidFill>
                      <a:prstDash val="solid"/>
                      <a:round/>
                      <a:headEnd type="none" w="med" len="med"/>
                      <a:tailEnd type="none" w="med" len="med"/>
                    </a:lnB>
                  </a:tcPr>
                </a:tc>
                <a:tc>
                  <a:txBody>
                    <a:bodyPr/>
                    <a:lstStyle/>
                    <a:p>
                      <a:pPr algn="ctr"/>
                      <a:r>
                        <a:rPr lang="en-US" altLang="zh-CN" dirty="0"/>
                        <a:t>Q4</a:t>
                      </a:r>
                      <a:endParaRPr lang="zh-CN" altLang="en-US" dirty="0"/>
                    </a:p>
                  </a:txBody>
                  <a:tcPr anchor="ctr">
                    <a:lnB w="19050" cap="flat" cmpd="sng" algn="ctr">
                      <a:solidFill>
                        <a:schemeClr val="tx1"/>
                      </a:solidFill>
                      <a:prstDash val="solid"/>
                      <a:round/>
                      <a:headEnd type="none" w="med" len="med"/>
                      <a:tailEnd type="none" w="med" len="med"/>
                    </a:lnB>
                  </a:tcPr>
                </a:tc>
                <a:tc>
                  <a:txBody>
                    <a:bodyPr/>
                    <a:lstStyle/>
                    <a:p>
                      <a:pPr algn="ctr"/>
                      <a:r>
                        <a:rPr lang="zh-CN" altLang="en-US" sz="1400" dirty="0">
                          <a:latin typeface="微软雅黑" panose="020B0503020204020204" pitchFamily="34" charset="-122"/>
                          <a:ea typeface="微软雅黑" panose="020B0503020204020204" pitchFamily="34" charset="-122"/>
                        </a:rPr>
                        <a:t>描述性解剖；实验形态学；神经解剖；发育；比较形态学；解剖教育</a:t>
                      </a:r>
                    </a:p>
                  </a:txBody>
                  <a:tcPr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6291838"/>
                  </a:ext>
                </a:extLst>
              </a:tr>
            </a:tbl>
          </a:graphicData>
        </a:graphic>
      </p:graphicFrame>
    </p:spTree>
    <p:extLst>
      <p:ext uri="{BB962C8B-B14F-4D97-AF65-F5344CB8AC3E}">
        <p14:creationId xmlns:p14="http://schemas.microsoft.com/office/powerpoint/2010/main" val="850465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charset="-122"/>
                <a:ea typeface="微软雅黑" panose="020B0503020204020204" charset="-122"/>
                <a:cs typeface="+mn-ea"/>
                <a:sym typeface="+mn-lt"/>
              </a:rPr>
              <a:t>02</a:t>
            </a:r>
            <a:endParaRPr lang="zh-CN" altLang="en-US" sz="1600" b="1" dirty="0">
              <a:latin typeface="微软雅黑" panose="020B0503020204020204" charset="-122"/>
              <a:ea typeface="微软雅黑" panose="020B0503020204020204" charset="-122"/>
              <a:cs typeface="+mn-ea"/>
              <a:sym typeface="+mn-lt"/>
            </a:endParaRPr>
          </a:p>
        </p:txBody>
      </p:sp>
      <p:cxnSp>
        <p:nvCxnSpPr>
          <p:cNvPr id="52" name="直接连接符 51"/>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9BA739F2-BBB0-31F3-2B39-C5B0C9994FBF}"/>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期刊情况</a:t>
            </a:r>
            <a:r>
              <a:rPr lang="en-US" altLang="zh-CN" sz="3200" dirty="0">
                <a:solidFill>
                  <a:srgbClr val="111111"/>
                </a:solidFill>
                <a:latin typeface="微软雅黑" panose="020B0503020204020204" pitchFamily="34" charset="-122"/>
                <a:ea typeface="微软雅黑" panose="020B0503020204020204" pitchFamily="34" charset="-122"/>
                <a:cs typeface="Noto Sans CJK SC" pitchFamily="34" charset="-120"/>
              </a:rPr>
              <a:t>-</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合适期刊展示</a:t>
            </a:r>
            <a:endParaRPr lang="en-US" altLang="zh-CN" sz="320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5D26F990-77EC-EAF7-24C5-8C9CEE753BAF}"/>
              </a:ext>
            </a:extLst>
          </p:cNvPr>
          <p:cNvPicPr>
            <a:picLocks noChangeAspect="1"/>
          </p:cNvPicPr>
          <p:nvPr/>
        </p:nvPicPr>
        <p:blipFill>
          <a:blip r:embed="rId3"/>
          <a:stretch>
            <a:fillRect/>
          </a:stretch>
        </p:blipFill>
        <p:spPr>
          <a:xfrm>
            <a:off x="498033" y="2132927"/>
            <a:ext cx="6040045" cy="2746307"/>
          </a:xfrm>
          <a:prstGeom prst="rect">
            <a:avLst/>
          </a:prstGeom>
        </p:spPr>
      </p:pic>
      <p:sp>
        <p:nvSpPr>
          <p:cNvPr id="11" name="文本框 10">
            <a:extLst>
              <a:ext uri="{FF2B5EF4-FFF2-40B4-BE49-F238E27FC236}">
                <a16:creationId xmlns:a16="http://schemas.microsoft.com/office/drawing/2014/main" id="{C4FC3CB4-F280-C2FE-A0D2-9673ABAEC155}"/>
              </a:ext>
            </a:extLst>
          </p:cNvPr>
          <p:cNvSpPr txBox="1"/>
          <p:nvPr/>
        </p:nvSpPr>
        <p:spPr>
          <a:xfrm>
            <a:off x="6746008" y="2557955"/>
            <a:ext cx="4815840" cy="1169551"/>
          </a:xfrm>
          <a:prstGeom prst="rect">
            <a:avLst/>
          </a:prstGeom>
          <a:noFill/>
        </p:spPr>
        <p:txBody>
          <a:bodyPr wrap="square">
            <a:spAutoFit/>
          </a:bodyPr>
          <a:lstStyle/>
          <a:p>
            <a:r>
              <a:rPr lang="en-US" altLang="zh-CN" sz="1400" b="0" i="1" dirty="0">
                <a:solidFill>
                  <a:srgbClr val="222222"/>
                </a:solidFill>
                <a:effectLst/>
                <a:latin typeface="Times New Roman" panose="02020603050405020304" pitchFamily="18" charset="0"/>
                <a:cs typeface="Times New Roman" panose="02020603050405020304" pitchFamily="18" charset="0"/>
              </a:rPr>
              <a:t>Abdominal Radiology </a:t>
            </a:r>
            <a:r>
              <a:rPr lang="en-US" altLang="zh-CN" sz="1400" b="0" i="0" dirty="0">
                <a:solidFill>
                  <a:srgbClr val="222222"/>
                </a:solidFill>
                <a:effectLst/>
                <a:latin typeface="Times New Roman" panose="02020603050405020304" pitchFamily="18" charset="0"/>
                <a:cs typeface="Times New Roman" panose="02020603050405020304" pitchFamily="18" charset="0"/>
              </a:rPr>
              <a:t>seeks to meet the professional needs of the abdominal radiologist by publishing clinically pertinent original, review and practice related articles on the gastrointestinal and genitourinary tracts and abdominal interventional and radiologic procedures.</a:t>
            </a:r>
            <a:endParaRPr lang="zh-CN" altLang="en-US" sz="14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C7F4E5F4-A1AE-7621-E412-28A083391DAD}"/>
              </a:ext>
            </a:extLst>
          </p:cNvPr>
          <p:cNvSpPr txBox="1"/>
          <p:nvPr/>
        </p:nvSpPr>
        <p:spPr>
          <a:xfrm>
            <a:off x="6746008" y="2072627"/>
            <a:ext cx="3326674" cy="369332"/>
          </a:xfrm>
          <a:prstGeom prst="rect">
            <a:avLst/>
          </a:prstGeom>
          <a:noFill/>
        </p:spPr>
        <p:txBody>
          <a:bodyPr wrap="square" rtlCol="0">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分区：</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Q2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影响因子：</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2.2</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a:extLst>
              <a:ext uri="{FF2B5EF4-FFF2-40B4-BE49-F238E27FC236}">
                <a16:creationId xmlns:a16="http://schemas.microsoft.com/office/drawing/2014/main" id="{E81C3E40-5EDB-76AE-B687-14A1D307B9D3}"/>
              </a:ext>
            </a:extLst>
          </p:cNvPr>
          <p:cNvSpPr txBox="1"/>
          <p:nvPr/>
        </p:nvSpPr>
        <p:spPr>
          <a:xfrm>
            <a:off x="6746008" y="3916826"/>
            <a:ext cx="4464100" cy="646331"/>
          </a:xfrm>
          <a:prstGeom prst="rect">
            <a:avLst/>
          </a:prstGeom>
          <a:noFill/>
        </p:spPr>
        <p:txBody>
          <a:bodyPr wrap="square">
            <a:spAutoFit/>
          </a:bodyPr>
          <a:lstStyle/>
          <a:p>
            <a:r>
              <a:rPr lang="zh-CN" altLang="en-US" dirty="0">
                <a:highlight>
                  <a:srgbClr val="FF0000"/>
                </a:highlight>
                <a:latin typeface="微软雅黑" panose="020B0503020204020204" pitchFamily="34" charset="-122"/>
                <a:ea typeface="微软雅黑" panose="020B0503020204020204" pitchFamily="34" charset="-122"/>
              </a:rPr>
              <a:t>偏向腹部影像研究，且注重于影像观察方法创新，目标器官与场景高度</a:t>
            </a:r>
            <a:r>
              <a:rPr lang="zh-CN" altLang="en-US" dirty="0">
                <a:latin typeface="微软雅黑" panose="020B0503020204020204" pitchFamily="34" charset="-122"/>
                <a:ea typeface="微软雅黑" panose="020B0503020204020204" pitchFamily="34" charset="-122"/>
              </a:rPr>
              <a:t>匹配，</a:t>
            </a:r>
          </a:p>
        </p:txBody>
      </p:sp>
    </p:spTree>
    <p:extLst>
      <p:ext uri="{BB962C8B-B14F-4D97-AF65-F5344CB8AC3E}">
        <p14:creationId xmlns:p14="http://schemas.microsoft.com/office/powerpoint/2010/main" val="193703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33079-6E42-7CD2-C2CE-5F486D4F673F}"/>
            </a:ext>
          </a:extLst>
        </p:cNvPr>
        <p:cNvGrpSpPr/>
        <p:nvPr/>
      </p:nvGrpSpPr>
      <p:grpSpPr>
        <a:xfrm>
          <a:off x="0" y="0"/>
          <a:ext cx="0" cy="0"/>
          <a:chOff x="0" y="0"/>
          <a:chExt cx="0" cy="0"/>
        </a:xfrm>
      </p:grpSpPr>
      <p:sp>
        <p:nvSpPr>
          <p:cNvPr id="50" name="椭圆 49">
            <a:extLst>
              <a:ext uri="{FF2B5EF4-FFF2-40B4-BE49-F238E27FC236}">
                <a16:creationId xmlns:a16="http://schemas.microsoft.com/office/drawing/2014/main" id="{62D099C6-BAA9-19AE-9337-173CA339C29E}"/>
              </a:ext>
            </a:extLst>
          </p:cNvPr>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charset="-122"/>
                <a:ea typeface="微软雅黑" panose="020B0503020204020204" charset="-122"/>
                <a:cs typeface="+mn-ea"/>
                <a:sym typeface="+mn-lt"/>
              </a:rPr>
              <a:t>02</a:t>
            </a:r>
            <a:endParaRPr lang="zh-CN" altLang="en-US" sz="1600" b="1" dirty="0">
              <a:latin typeface="微软雅黑" panose="020B0503020204020204" charset="-122"/>
              <a:ea typeface="微软雅黑" panose="020B0503020204020204" charset="-122"/>
              <a:cs typeface="+mn-ea"/>
              <a:sym typeface="+mn-lt"/>
            </a:endParaRPr>
          </a:p>
        </p:txBody>
      </p:sp>
      <p:cxnSp>
        <p:nvCxnSpPr>
          <p:cNvPr id="52" name="直接连接符 51">
            <a:extLst>
              <a:ext uri="{FF2B5EF4-FFF2-40B4-BE49-F238E27FC236}">
                <a16:creationId xmlns:a16="http://schemas.microsoft.com/office/drawing/2014/main" id="{1A2F3194-4944-5957-38BB-1E6402817475}"/>
              </a:ext>
            </a:extLst>
          </p:cNvPr>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B59852D0-CAC6-C6A4-7112-C2A5B80772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74948A8F-2003-2347-83EB-3940D8551CF0}"/>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期刊情况</a:t>
            </a:r>
            <a:r>
              <a:rPr lang="en-US" altLang="zh-CN" sz="3200" dirty="0">
                <a:solidFill>
                  <a:srgbClr val="111111"/>
                </a:solidFill>
                <a:latin typeface="微软雅黑" panose="020B0503020204020204" pitchFamily="34" charset="-122"/>
                <a:ea typeface="微软雅黑" panose="020B0503020204020204" pitchFamily="34" charset="-122"/>
                <a:cs typeface="Noto Sans CJK SC" pitchFamily="34" charset="-120"/>
              </a:rPr>
              <a:t>-</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合适期刊展示</a:t>
            </a:r>
            <a:endParaRPr lang="en-US" altLang="zh-CN" sz="320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F48ED1BE-322D-49BE-671B-99BAF8104683}"/>
              </a:ext>
            </a:extLst>
          </p:cNvPr>
          <p:cNvPicPr>
            <a:picLocks noChangeAspect="1"/>
          </p:cNvPicPr>
          <p:nvPr/>
        </p:nvPicPr>
        <p:blipFill>
          <a:blip r:embed="rId3"/>
          <a:stretch>
            <a:fillRect/>
          </a:stretch>
        </p:blipFill>
        <p:spPr>
          <a:xfrm>
            <a:off x="3138548" y="3138832"/>
            <a:ext cx="5636632" cy="3226860"/>
          </a:xfrm>
          <a:prstGeom prst="rect">
            <a:avLst/>
          </a:prstGeom>
        </p:spPr>
      </p:pic>
      <p:pic>
        <p:nvPicPr>
          <p:cNvPr id="2" name="图片 1">
            <a:extLst>
              <a:ext uri="{FF2B5EF4-FFF2-40B4-BE49-F238E27FC236}">
                <a16:creationId xmlns:a16="http://schemas.microsoft.com/office/drawing/2014/main" id="{5194B174-103D-BFD4-5298-28146C890FC6}"/>
              </a:ext>
            </a:extLst>
          </p:cNvPr>
          <p:cNvPicPr>
            <a:picLocks noChangeAspect="1"/>
          </p:cNvPicPr>
          <p:nvPr/>
        </p:nvPicPr>
        <p:blipFill>
          <a:blip r:embed="rId4"/>
          <a:stretch>
            <a:fillRect/>
          </a:stretch>
        </p:blipFill>
        <p:spPr>
          <a:xfrm>
            <a:off x="2793602" y="1249480"/>
            <a:ext cx="6604796" cy="2743341"/>
          </a:xfrm>
          <a:prstGeom prst="rect">
            <a:avLst/>
          </a:prstGeom>
        </p:spPr>
      </p:pic>
      <p:sp>
        <p:nvSpPr>
          <p:cNvPr id="9" name="文本框 8">
            <a:extLst>
              <a:ext uri="{FF2B5EF4-FFF2-40B4-BE49-F238E27FC236}">
                <a16:creationId xmlns:a16="http://schemas.microsoft.com/office/drawing/2014/main" id="{3F412CED-E44F-B1BB-834D-F9C8D0A6C269}"/>
              </a:ext>
            </a:extLst>
          </p:cNvPr>
          <p:cNvSpPr txBox="1"/>
          <p:nvPr/>
        </p:nvSpPr>
        <p:spPr>
          <a:xfrm>
            <a:off x="0" y="6334780"/>
            <a:ext cx="11672903" cy="523220"/>
          </a:xfrm>
          <a:prstGeom prst="rect">
            <a:avLst/>
          </a:prstGeom>
          <a:noFill/>
        </p:spPr>
        <p:txBody>
          <a:bodyPr wrap="square">
            <a:spAutoFit/>
          </a:bodyPr>
          <a:lstStyle/>
          <a:p>
            <a:r>
              <a:rPr lang="en-US" altLang="zh-CN" sz="1400" b="0" i="0" dirty="0">
                <a:solidFill>
                  <a:srgbClr val="212121"/>
                </a:solidFill>
                <a:effectLst/>
                <a:latin typeface="Times New Roman" panose="02020603050405020304" pitchFamily="18" charset="0"/>
                <a:cs typeface="Times New Roman" panose="02020603050405020304" pitchFamily="18" charset="0"/>
              </a:rPr>
              <a:t>Brookmeyer C, Rowe SP, Chu LC, Fishman EK. Implementation of cinematic rendering of gastric masses into clinical practice: a pictorial review. </a:t>
            </a:r>
            <a:r>
              <a:rPr lang="en-US" altLang="zh-CN" sz="1400" b="0" i="0" dirty="0" err="1">
                <a:solidFill>
                  <a:srgbClr val="212121"/>
                </a:solidFill>
                <a:effectLst/>
                <a:latin typeface="Times New Roman" panose="02020603050405020304" pitchFamily="18" charset="0"/>
                <a:cs typeface="Times New Roman" panose="02020603050405020304" pitchFamily="18" charset="0"/>
              </a:rPr>
              <a:t>Abdom</a:t>
            </a:r>
            <a:r>
              <a:rPr lang="en-US" altLang="zh-CN" sz="1400" b="0" i="0" dirty="0">
                <a:solidFill>
                  <a:srgbClr val="212121"/>
                </a:solidFill>
                <a:effectLst/>
                <a:latin typeface="Times New Roman" panose="02020603050405020304" pitchFamily="18" charset="0"/>
                <a:cs typeface="Times New Roman" panose="02020603050405020304" pitchFamily="18" charset="0"/>
              </a:rPr>
              <a:t> </a:t>
            </a:r>
            <a:r>
              <a:rPr lang="en-US" altLang="zh-CN" sz="1400" b="0" i="0" dirty="0" err="1">
                <a:solidFill>
                  <a:srgbClr val="212121"/>
                </a:solidFill>
                <a:effectLst/>
                <a:latin typeface="Times New Roman" panose="02020603050405020304" pitchFamily="18" charset="0"/>
                <a:cs typeface="Times New Roman" panose="02020603050405020304" pitchFamily="18" charset="0"/>
              </a:rPr>
              <a:t>Radiol</a:t>
            </a:r>
            <a:r>
              <a:rPr lang="en-US" altLang="zh-CN" sz="1400" b="0" i="0" dirty="0">
                <a:solidFill>
                  <a:srgbClr val="212121"/>
                </a:solidFill>
                <a:effectLst/>
                <a:latin typeface="Times New Roman" panose="02020603050405020304" pitchFamily="18" charset="0"/>
                <a:cs typeface="Times New Roman" panose="02020603050405020304" pitchFamily="18" charset="0"/>
              </a:rPr>
              <a:t> (NY). 2022 Oct;47(10):3386-3393. </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3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E2256-AAB9-D939-1F6C-779F0B33C931}"/>
            </a:ext>
          </a:extLst>
        </p:cNvPr>
        <p:cNvGrpSpPr/>
        <p:nvPr/>
      </p:nvGrpSpPr>
      <p:grpSpPr>
        <a:xfrm>
          <a:off x="0" y="0"/>
          <a:ext cx="0" cy="0"/>
          <a:chOff x="0" y="0"/>
          <a:chExt cx="0" cy="0"/>
        </a:xfrm>
      </p:grpSpPr>
      <p:sp>
        <p:nvSpPr>
          <p:cNvPr id="50" name="椭圆 49">
            <a:extLst>
              <a:ext uri="{FF2B5EF4-FFF2-40B4-BE49-F238E27FC236}">
                <a16:creationId xmlns:a16="http://schemas.microsoft.com/office/drawing/2014/main" id="{EFC6EA8B-C1B7-F997-5451-25FE9F703683}"/>
              </a:ext>
            </a:extLst>
          </p:cNvPr>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charset="-122"/>
                <a:ea typeface="微软雅黑" panose="020B0503020204020204" charset="-122"/>
                <a:cs typeface="+mn-ea"/>
                <a:sym typeface="+mn-lt"/>
              </a:rPr>
              <a:t>03</a:t>
            </a:r>
            <a:endParaRPr lang="zh-CN" altLang="en-US" sz="1600" b="1" dirty="0">
              <a:latin typeface="微软雅黑" panose="020B0503020204020204" charset="-122"/>
              <a:ea typeface="微软雅黑" panose="020B0503020204020204" charset="-122"/>
              <a:cs typeface="+mn-ea"/>
              <a:sym typeface="+mn-lt"/>
            </a:endParaRPr>
          </a:p>
        </p:txBody>
      </p:sp>
      <p:cxnSp>
        <p:nvCxnSpPr>
          <p:cNvPr id="52" name="直接连接符 51">
            <a:extLst>
              <a:ext uri="{FF2B5EF4-FFF2-40B4-BE49-F238E27FC236}">
                <a16:creationId xmlns:a16="http://schemas.microsoft.com/office/drawing/2014/main" id="{99EAC8EB-5852-3C47-56D2-A345AC6CE2FE}"/>
              </a:ext>
            </a:extLst>
          </p:cNvPr>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987D190A-598E-2D63-AF93-D0BBFAD90F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ED07CD47-CB12-22C8-89DE-9AA3B0C78BEB}"/>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现状评估与后续规划</a:t>
            </a:r>
            <a:endParaRPr lang="en-US" altLang="zh-CN" sz="3200" dirty="0">
              <a:latin typeface="微软雅黑" panose="020B0503020204020204" pitchFamily="34" charset="-122"/>
              <a:ea typeface="微软雅黑" panose="020B0503020204020204" pitchFamily="34" charset="-122"/>
            </a:endParaRPr>
          </a:p>
        </p:txBody>
      </p:sp>
      <p:pic>
        <p:nvPicPr>
          <p:cNvPr id="8" name="图形 164">
            <a:extLst>
              <a:ext uri="{FF2B5EF4-FFF2-40B4-BE49-F238E27FC236}">
                <a16:creationId xmlns:a16="http://schemas.microsoft.com/office/drawing/2014/main" id="{D3C5668E-150A-2C8A-8635-54AD6EF6B2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871538" y="2753416"/>
            <a:ext cx="235363" cy="249177"/>
          </a:xfrm>
          <a:prstGeom prst="rect">
            <a:avLst/>
          </a:prstGeom>
        </p:spPr>
      </p:pic>
      <p:sp>
        <p:nvSpPr>
          <p:cNvPr id="9" name="文本框 8">
            <a:extLst>
              <a:ext uri="{FF2B5EF4-FFF2-40B4-BE49-F238E27FC236}">
                <a16:creationId xmlns:a16="http://schemas.microsoft.com/office/drawing/2014/main" id="{085DEDB7-C4CA-2BEB-77FC-751CE60FD8FD}"/>
              </a:ext>
            </a:extLst>
          </p:cNvPr>
          <p:cNvSpPr txBox="1"/>
          <p:nvPr/>
        </p:nvSpPr>
        <p:spPr>
          <a:xfrm>
            <a:off x="2113806" y="2693338"/>
            <a:ext cx="7337481" cy="400110"/>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各类期刊数较为平均，技术，解剖，临床侧重点都可考虑。</a:t>
            </a:r>
            <a:endParaRPr lang="en-US" altLang="zh-CN" sz="2000" dirty="0">
              <a:latin typeface="微软雅黑" panose="020B0503020204020204" pitchFamily="34" charset="-122"/>
              <a:ea typeface="微软雅黑" panose="020B0503020204020204" pitchFamily="34" charset="-122"/>
            </a:endParaRPr>
          </a:p>
        </p:txBody>
      </p:sp>
      <p:pic>
        <p:nvPicPr>
          <p:cNvPr id="10" name="图形 164">
            <a:extLst>
              <a:ext uri="{FF2B5EF4-FFF2-40B4-BE49-F238E27FC236}">
                <a16:creationId xmlns:a16="http://schemas.microsoft.com/office/drawing/2014/main" id="{40AD797F-30CC-FCFE-8682-244F346832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871538" y="4054631"/>
            <a:ext cx="235363" cy="249177"/>
          </a:xfrm>
          <a:prstGeom prst="rect">
            <a:avLst/>
          </a:prstGeom>
        </p:spPr>
      </p:pic>
      <p:sp>
        <p:nvSpPr>
          <p:cNvPr id="11" name="文本框 10">
            <a:extLst>
              <a:ext uri="{FF2B5EF4-FFF2-40B4-BE49-F238E27FC236}">
                <a16:creationId xmlns:a16="http://schemas.microsoft.com/office/drawing/2014/main" id="{0E056F5A-B425-C3FB-2465-E26F272B32C5}"/>
              </a:ext>
            </a:extLst>
          </p:cNvPr>
          <p:cNvSpPr txBox="1"/>
          <p:nvPr/>
        </p:nvSpPr>
        <p:spPr>
          <a:xfrm>
            <a:off x="2113807" y="3994553"/>
            <a:ext cx="8032425" cy="400110"/>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确定期刊与查找核心文献同步进行，从核心期刊借鉴预想结果图和表。</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0110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615290" y="1663457"/>
            <a:ext cx="5721277" cy="1446542"/>
          </a:xfrm>
          <a:prstGeom prst="rect">
            <a:avLst/>
          </a:prstGeom>
        </p:spPr>
        <p:txBody>
          <a:bodyPr wrap="square" lIns="91432" tIns="45716" rIns="91432" bIns="45716" anchor="t">
            <a:spAutoFit/>
          </a:bodyPr>
          <a:lstStyle/>
          <a:p>
            <a:pPr algn="ctr" fontAlgn="ctr"/>
            <a:r>
              <a:rPr lang="en-US" altLang="zh-CN" sz="8800" b="1" spc="800" dirty="0">
                <a:solidFill>
                  <a:srgbClr val="00B050"/>
                </a:solidFill>
                <a:cs typeface="+mn-ea"/>
                <a:sym typeface="+mn-lt"/>
              </a:rPr>
              <a:t>THANKS!</a:t>
            </a:r>
            <a:endParaRPr lang="zh-CN" altLang="en-US" sz="8800" b="1" spc="800" dirty="0">
              <a:solidFill>
                <a:srgbClr val="00B050"/>
              </a:solidFill>
              <a:cs typeface="+mn-ea"/>
              <a:sym typeface="+mn-lt"/>
            </a:endParaRPr>
          </a:p>
        </p:txBody>
      </p:sp>
      <p:sp>
        <p:nvSpPr>
          <p:cNvPr id="6" name="矩形 5"/>
          <p:cNvSpPr/>
          <p:nvPr/>
        </p:nvSpPr>
        <p:spPr bwMode="auto">
          <a:xfrm>
            <a:off x="0" y="5415566"/>
            <a:ext cx="12192000" cy="1004553"/>
          </a:xfrm>
          <a:prstGeom prst="rect">
            <a:avLst/>
          </a:prstGeom>
          <a:solidFill>
            <a:schemeClr val="tx1"/>
          </a:solidFill>
          <a:ln>
            <a:noFill/>
          </a:ln>
        </p:spPr>
        <p:txBody>
          <a:bodyPr vert="horz" wrap="square" lIns="91440" tIns="45720" rIns="91440" bIns="45720" numCol="1" anchor="t" anchorCtr="0" compatLnSpc="1"/>
          <a:lstStyle/>
          <a:p>
            <a:pPr algn="ctr"/>
            <a:endParaRPr lang="zh-CN" altLang="en-US" dirty="0">
              <a:highlight>
                <a:srgbClr val="000000"/>
              </a:highlight>
              <a:cs typeface="+mn-ea"/>
              <a:sym typeface="+mn-lt"/>
            </a:endParaRPr>
          </a:p>
        </p:txBody>
      </p:sp>
      <p:sp>
        <p:nvSpPr>
          <p:cNvPr id="7" name="矩形 6"/>
          <p:cNvSpPr/>
          <p:nvPr/>
        </p:nvSpPr>
        <p:spPr bwMode="auto">
          <a:xfrm>
            <a:off x="0" y="4629955"/>
            <a:ext cx="12192000" cy="785611"/>
          </a:xfrm>
          <a:prstGeom prst="rect">
            <a:avLst/>
          </a:prstGeom>
          <a:solidFill>
            <a:srgbClr val="107E3B"/>
          </a:solidFill>
          <a:ln>
            <a:noFill/>
          </a:ln>
        </p:spPr>
        <p:txBody>
          <a:bodyPr vert="horz" wrap="square" lIns="91440" tIns="45720" rIns="91440" bIns="45720" numCol="1" anchor="t" anchorCtr="0" compatLnSpc="1"/>
          <a:lstStyle/>
          <a:p>
            <a:pPr algn="ctr"/>
            <a:endParaRPr lang="zh-CN" altLang="en-US">
              <a:cs typeface="+mn-ea"/>
              <a:sym typeface="+mn-lt"/>
            </a:endParaRPr>
          </a:p>
        </p:txBody>
      </p:sp>
      <p:sp>
        <p:nvSpPr>
          <p:cNvPr id="10" name="矩形 9"/>
          <p:cNvSpPr/>
          <p:nvPr/>
        </p:nvSpPr>
        <p:spPr>
          <a:xfrm>
            <a:off x="2754421" y="5599125"/>
            <a:ext cx="6966494" cy="646323"/>
          </a:xfrm>
          <a:prstGeom prst="rect">
            <a:avLst/>
          </a:prstGeom>
        </p:spPr>
        <p:txBody>
          <a:bodyPr wrap="square" lIns="91432" tIns="45716" rIns="91432" bIns="45716">
            <a:spAutoFit/>
          </a:bodyPr>
          <a:lstStyle/>
          <a:p>
            <a:pPr algn="ctr"/>
            <a:r>
              <a:rPr lang="zh-CN" altLang="en-US" sz="3600" b="1" dirty="0">
                <a:solidFill>
                  <a:schemeClr val="bg1"/>
                </a:solidFill>
                <a:latin typeface="微软雅黑" panose="020B0503020204020204" charset="-122"/>
                <a:ea typeface="微软雅黑" panose="020B0503020204020204" charset="-122"/>
                <a:cs typeface="+mn-ea"/>
                <a:sym typeface="+mn-lt"/>
              </a:rPr>
              <a:t>感谢各位的倾听！</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1662" y="164869"/>
            <a:ext cx="1191325" cy="11487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03640" y="1503523"/>
            <a:ext cx="4428625" cy="3539430"/>
            <a:chOff x="5990383" y="1503523"/>
            <a:chExt cx="3627419" cy="3539430"/>
          </a:xfrm>
        </p:grpSpPr>
        <p:sp>
          <p:nvSpPr>
            <p:cNvPr id="50" name="矩形 49"/>
            <p:cNvSpPr/>
            <p:nvPr/>
          </p:nvSpPr>
          <p:spPr>
            <a:xfrm>
              <a:off x="6154943" y="1503523"/>
              <a:ext cx="3462859" cy="3539430"/>
            </a:xfrm>
            <a:prstGeom prst="rect">
              <a:avLst/>
            </a:prstGeom>
          </p:spPr>
          <p:txBody>
            <a:bodyPr wrap="square">
              <a:spAutoFit/>
            </a:bodyPr>
            <a:lstStyle/>
            <a:p>
              <a:pPr>
                <a:lnSpc>
                  <a:spcPct val="200000"/>
                </a:lnSpc>
                <a:defRPr/>
              </a:pPr>
              <a:r>
                <a:rPr lang="en-US" altLang="zh-CN" sz="3200" b="1" kern="100" dirty="0">
                  <a:latin typeface="微软雅黑" panose="020B0503020204020204" charset="-122"/>
                  <a:ea typeface="微软雅黑" panose="020B0503020204020204" charset="-122"/>
                  <a:cs typeface="+mn-ea"/>
                  <a:sym typeface="+mn-lt"/>
                </a:rPr>
                <a:t>01  </a:t>
              </a:r>
              <a:r>
                <a:rPr lang="zh-CN" altLang="en-US" sz="3200" b="1" kern="100" dirty="0">
                  <a:latin typeface="微软雅黑" panose="020B0503020204020204" charset="-122"/>
                  <a:ea typeface="微软雅黑" panose="020B0503020204020204" charset="-122"/>
                  <a:cs typeface="+mn-ea"/>
                  <a:sym typeface="+mn-lt"/>
                </a:rPr>
                <a:t>背景介绍</a:t>
              </a:r>
              <a:endParaRPr lang="en-US" altLang="zh-CN" sz="3200" b="1" kern="100" dirty="0">
                <a:latin typeface="微软雅黑" panose="020B0503020204020204" charset="-122"/>
                <a:ea typeface="微软雅黑" panose="020B0503020204020204" charset="-122"/>
                <a:cs typeface="+mn-ea"/>
                <a:sym typeface="+mn-lt"/>
              </a:endParaRPr>
            </a:p>
            <a:p>
              <a:pPr>
                <a:lnSpc>
                  <a:spcPct val="200000"/>
                </a:lnSpc>
                <a:defRPr/>
              </a:pPr>
              <a:r>
                <a:rPr lang="en-US" altLang="zh-CN" sz="3200" b="1" kern="100" dirty="0">
                  <a:latin typeface="微软雅黑" panose="020B0503020204020204" charset="-122"/>
                  <a:ea typeface="微软雅黑" panose="020B0503020204020204" charset="-122"/>
                  <a:cs typeface="+mn-ea"/>
                  <a:sym typeface="+mn-lt"/>
                </a:rPr>
                <a:t>02  </a:t>
              </a:r>
              <a:r>
                <a:rPr lang="zh-CN" altLang="en-US" sz="3200" b="1" kern="100" dirty="0">
                  <a:latin typeface="微软雅黑" panose="020B0503020204020204" charset="-122"/>
                  <a:ea typeface="微软雅黑" panose="020B0503020204020204" charset="-122"/>
                  <a:cs typeface="+mn-ea"/>
                  <a:sym typeface="+mn-lt"/>
                </a:rPr>
                <a:t>期刊检索情况</a:t>
              </a:r>
              <a:endParaRPr lang="en-US" altLang="zh-CN" sz="3200" b="1" kern="100" dirty="0">
                <a:latin typeface="微软雅黑" panose="020B0503020204020204" charset="-122"/>
                <a:ea typeface="微软雅黑" panose="020B0503020204020204" charset="-122"/>
                <a:cs typeface="+mn-ea"/>
                <a:sym typeface="+mn-lt"/>
              </a:endParaRPr>
            </a:p>
            <a:p>
              <a:pPr>
                <a:lnSpc>
                  <a:spcPct val="200000"/>
                </a:lnSpc>
                <a:defRPr/>
              </a:pPr>
              <a:r>
                <a:rPr lang="en-US" altLang="zh-CN" sz="3200" b="1" kern="100" dirty="0">
                  <a:latin typeface="微软雅黑" panose="020B0503020204020204" charset="-122"/>
                  <a:ea typeface="微软雅黑" panose="020B0503020204020204" charset="-122"/>
                  <a:cs typeface="+mn-ea"/>
                  <a:sym typeface="+mn-lt"/>
                </a:rPr>
                <a:t>03  </a:t>
              </a:r>
              <a:r>
                <a:rPr lang="zh-CN" altLang="en-US" sz="3200" b="1" kern="100" dirty="0">
                  <a:latin typeface="微软雅黑" panose="020B0503020204020204" charset="-122"/>
                  <a:ea typeface="微软雅黑" panose="020B0503020204020204" charset="-122"/>
                  <a:cs typeface="+mn-ea"/>
                  <a:sym typeface="+mn-lt"/>
                </a:rPr>
                <a:t>后续规划</a:t>
              </a:r>
              <a:endParaRPr lang="en-US" altLang="zh-CN" sz="3200" b="1" kern="100" dirty="0">
                <a:latin typeface="微软雅黑" panose="020B0503020204020204" charset="-122"/>
                <a:ea typeface="微软雅黑" panose="020B0503020204020204" charset="-122"/>
                <a:cs typeface="+mn-ea"/>
                <a:sym typeface="+mn-lt"/>
              </a:endParaRPr>
            </a:p>
            <a:p>
              <a:pPr>
                <a:defRPr/>
              </a:pPr>
              <a:endParaRPr lang="zh-CN" altLang="zh-CN" sz="3200" b="1" kern="100" dirty="0">
                <a:cs typeface="+mn-ea"/>
                <a:sym typeface="+mn-lt"/>
              </a:endParaRPr>
            </a:p>
          </p:txBody>
        </p:sp>
        <p:sp>
          <p:nvSpPr>
            <p:cNvPr id="51" name="矩形 50"/>
            <p:cNvSpPr/>
            <p:nvPr/>
          </p:nvSpPr>
          <p:spPr>
            <a:xfrm>
              <a:off x="5990383" y="2334687"/>
              <a:ext cx="3261459" cy="2062103"/>
            </a:xfrm>
            <a:prstGeom prst="rect">
              <a:avLst/>
            </a:prstGeom>
          </p:spPr>
          <p:txBody>
            <a:bodyPr wrap="square">
              <a:spAutoFit/>
            </a:bodyPr>
            <a:lstStyle/>
            <a:p>
              <a:pPr>
                <a:defRPr/>
              </a:pPr>
              <a:endParaRPr lang="en-US" altLang="zh-CN" sz="3200" b="1" kern="100" dirty="0">
                <a:cs typeface="+mn-ea"/>
                <a:sym typeface="+mn-lt"/>
              </a:endParaRPr>
            </a:p>
            <a:p>
              <a:pPr>
                <a:defRPr/>
              </a:pPr>
              <a:endParaRPr lang="en-US" altLang="zh-CN" sz="3200" b="1" kern="100" dirty="0">
                <a:cs typeface="+mn-ea"/>
                <a:sym typeface="+mn-lt"/>
              </a:endParaRPr>
            </a:p>
            <a:p>
              <a:pPr>
                <a:defRPr/>
              </a:pPr>
              <a:endParaRPr lang="en-US" altLang="zh-CN" sz="3200" b="1" kern="100" dirty="0">
                <a:cs typeface="+mn-ea"/>
                <a:sym typeface="+mn-lt"/>
              </a:endParaRPr>
            </a:p>
            <a:p>
              <a:pPr>
                <a:defRPr/>
              </a:pPr>
              <a:endParaRPr lang="zh-CN" altLang="zh-CN" sz="3200" b="1" kern="100" dirty="0">
                <a:cs typeface="+mn-ea"/>
                <a:sym typeface="+mn-lt"/>
              </a:endParaRPr>
            </a:p>
          </p:txBody>
        </p:sp>
        <p:sp>
          <p:nvSpPr>
            <p:cNvPr id="52" name="矩形 51"/>
            <p:cNvSpPr/>
            <p:nvPr/>
          </p:nvSpPr>
          <p:spPr>
            <a:xfrm>
              <a:off x="5990383" y="2910341"/>
              <a:ext cx="3627419" cy="584775"/>
            </a:xfrm>
            <a:prstGeom prst="rect">
              <a:avLst/>
            </a:prstGeom>
          </p:spPr>
          <p:txBody>
            <a:bodyPr wrap="square">
              <a:spAutoFit/>
            </a:bodyPr>
            <a:lstStyle/>
            <a:p>
              <a:pPr>
                <a:defRPr/>
              </a:pPr>
              <a:endParaRPr lang="zh-CN" altLang="zh-CN" sz="3200" b="1" kern="100" dirty="0">
                <a:cs typeface="+mn-ea"/>
                <a:sym typeface="+mn-lt"/>
              </a:endParaRPr>
            </a:p>
          </p:txBody>
        </p:sp>
        <p:sp>
          <p:nvSpPr>
            <p:cNvPr id="53" name="矩形 52"/>
            <p:cNvSpPr/>
            <p:nvPr/>
          </p:nvSpPr>
          <p:spPr>
            <a:xfrm>
              <a:off x="5990383" y="3485995"/>
              <a:ext cx="3129795" cy="584775"/>
            </a:xfrm>
            <a:prstGeom prst="rect">
              <a:avLst/>
            </a:prstGeom>
          </p:spPr>
          <p:txBody>
            <a:bodyPr wrap="square">
              <a:spAutoFit/>
            </a:bodyPr>
            <a:lstStyle/>
            <a:p>
              <a:pPr>
                <a:defRPr/>
              </a:pPr>
              <a:endParaRPr lang="zh-CN" altLang="zh-CN" sz="3200" b="1" kern="100" dirty="0">
                <a:cs typeface="+mn-ea"/>
                <a:sym typeface="+mn-lt"/>
              </a:endParaRPr>
            </a:p>
          </p:txBody>
        </p:sp>
      </p:grpSp>
      <p:sp>
        <p:nvSpPr>
          <p:cNvPr id="17" name="任意多边形 16"/>
          <p:cNvSpPr/>
          <p:nvPr/>
        </p:nvSpPr>
        <p:spPr bwMode="auto">
          <a:xfrm rot="10800000">
            <a:off x="2457707" y="1879225"/>
            <a:ext cx="2520000" cy="2520000"/>
          </a:xfrm>
          <a:custGeom>
            <a:avLst/>
            <a:gdLst>
              <a:gd name="connsiteX0" fmla="*/ 2520000 w 2520000"/>
              <a:gd name="connsiteY0" fmla="*/ 2520000 h 2520000"/>
              <a:gd name="connsiteX1" fmla="*/ 0 w 2520000"/>
              <a:gd name="connsiteY1" fmla="*/ 2520000 h 2520000"/>
              <a:gd name="connsiteX2" fmla="*/ 0 w 2520000"/>
              <a:gd name="connsiteY2" fmla="*/ 2029490 h 2520000"/>
              <a:gd name="connsiteX3" fmla="*/ 180000 w 2520000"/>
              <a:gd name="connsiteY3" fmla="*/ 2029490 h 2520000"/>
              <a:gd name="connsiteX4" fmla="*/ 180000 w 2520000"/>
              <a:gd name="connsiteY4" fmla="*/ 2340000 h 2520000"/>
              <a:gd name="connsiteX5" fmla="*/ 2340000 w 2520000"/>
              <a:gd name="connsiteY5" fmla="*/ 2340000 h 2520000"/>
              <a:gd name="connsiteX6" fmla="*/ 2340000 w 2520000"/>
              <a:gd name="connsiteY6" fmla="*/ 180000 h 2520000"/>
              <a:gd name="connsiteX7" fmla="*/ 180000 w 2520000"/>
              <a:gd name="connsiteY7" fmla="*/ 180000 h 2520000"/>
              <a:gd name="connsiteX8" fmla="*/ 180000 w 2520000"/>
              <a:gd name="connsiteY8" fmla="*/ 490510 h 2520000"/>
              <a:gd name="connsiteX9" fmla="*/ 0 w 2520000"/>
              <a:gd name="connsiteY9" fmla="*/ 490510 h 2520000"/>
              <a:gd name="connsiteX10" fmla="*/ 0 w 2520000"/>
              <a:gd name="connsiteY10" fmla="*/ 0 h 2520000"/>
              <a:gd name="connsiteX11" fmla="*/ 2520000 w 2520000"/>
              <a:gd name="connsiteY11"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0000" h="2520000">
                <a:moveTo>
                  <a:pt x="2520000" y="2520000"/>
                </a:moveTo>
                <a:lnTo>
                  <a:pt x="0" y="2520000"/>
                </a:lnTo>
                <a:lnTo>
                  <a:pt x="0" y="2029490"/>
                </a:lnTo>
                <a:lnTo>
                  <a:pt x="180000" y="2029490"/>
                </a:lnTo>
                <a:lnTo>
                  <a:pt x="180000" y="2340000"/>
                </a:lnTo>
                <a:lnTo>
                  <a:pt x="2340000" y="2340000"/>
                </a:lnTo>
                <a:lnTo>
                  <a:pt x="2340000" y="180000"/>
                </a:lnTo>
                <a:lnTo>
                  <a:pt x="180000" y="180000"/>
                </a:lnTo>
                <a:lnTo>
                  <a:pt x="180000" y="490510"/>
                </a:lnTo>
                <a:lnTo>
                  <a:pt x="0" y="490510"/>
                </a:lnTo>
                <a:lnTo>
                  <a:pt x="0" y="0"/>
                </a:lnTo>
                <a:lnTo>
                  <a:pt x="2520000" y="0"/>
                </a:lnTo>
                <a:close/>
              </a:path>
            </a:pathLst>
          </a:custGeom>
          <a:solidFill>
            <a:srgbClr val="00B050"/>
          </a:solidFill>
          <a:ln>
            <a:noFill/>
          </a:ln>
          <a:effectLst>
            <a:outerShdw blurRad="203200" dist="152400" dir="2700000" algn="tl" rotWithShape="0">
              <a:prstClr val="black">
                <a:alpha val="60000"/>
              </a:prstClr>
            </a:outerShdw>
          </a:effectLst>
        </p:spPr>
        <p:txBody>
          <a:bodyPr vert="horz" wrap="square" lIns="91440" tIns="45720" rIns="91440" bIns="45720" numCol="1" anchor="t" anchorCtr="0" compatLnSpc="1">
            <a:noAutofit/>
          </a:bodyPr>
          <a:lstStyle/>
          <a:p>
            <a:pPr algn="ctr"/>
            <a:endParaRPr lang="zh-CN" altLang="en-US">
              <a:solidFill>
                <a:srgbClr val="00B050"/>
              </a:solidFill>
              <a:cs typeface="+mn-ea"/>
              <a:sym typeface="+mn-lt"/>
            </a:endParaRPr>
          </a:p>
        </p:txBody>
      </p:sp>
      <p:sp>
        <p:nvSpPr>
          <p:cNvPr id="22" name="TextBox 59"/>
          <p:cNvSpPr txBox="1">
            <a:spLocks noChangeArrowheads="1"/>
          </p:cNvSpPr>
          <p:nvPr/>
        </p:nvSpPr>
        <p:spPr bwMode="auto">
          <a:xfrm flipH="1">
            <a:off x="3747538" y="2503797"/>
            <a:ext cx="1352939" cy="76944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4400" b="1" kern="0" dirty="0">
                <a:solidFill>
                  <a:schemeClr val="accent4">
                    <a:lumMod val="75000"/>
                  </a:schemeClr>
                </a:solidFill>
                <a:latin typeface="微软雅黑" panose="020B0503020204020204" charset="-122"/>
                <a:ea typeface="微软雅黑" panose="020B0503020204020204" charset="-122"/>
                <a:cs typeface="+mn-ea"/>
                <a:sym typeface="+mn-lt"/>
              </a:rPr>
              <a:t>目录</a:t>
            </a:r>
            <a:endParaRPr lang="en-US" altLang="zh-CN" sz="4400" b="1" kern="0" dirty="0">
              <a:solidFill>
                <a:schemeClr val="accent4">
                  <a:lumMod val="75000"/>
                </a:schemeClr>
              </a:solidFill>
              <a:latin typeface="微软雅黑" panose="020B0503020204020204" charset="-122"/>
              <a:ea typeface="微软雅黑" panose="020B0503020204020204" charset="-122"/>
              <a:cs typeface="+mn-ea"/>
              <a:sym typeface="+mn-lt"/>
            </a:endParaRPr>
          </a:p>
        </p:txBody>
      </p:sp>
      <p:sp>
        <p:nvSpPr>
          <p:cNvPr id="13" name="TextBox 59"/>
          <p:cNvSpPr txBox="1">
            <a:spLocks noChangeArrowheads="1"/>
          </p:cNvSpPr>
          <p:nvPr/>
        </p:nvSpPr>
        <p:spPr bwMode="auto">
          <a:xfrm flipH="1">
            <a:off x="2442466" y="3187099"/>
            <a:ext cx="2658011" cy="5847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en-US" altLang="zh-CN" sz="3200" b="1" kern="0" dirty="0">
                <a:solidFill>
                  <a:schemeClr val="accent4">
                    <a:lumMod val="75000"/>
                  </a:schemeClr>
                </a:solidFill>
                <a:latin typeface="微软雅黑" panose="020B0503020204020204" charset="-122"/>
                <a:ea typeface="微软雅黑" panose="020B0503020204020204" charset="-122"/>
                <a:cs typeface="+mn-ea"/>
                <a:sym typeface="+mn-lt"/>
              </a:rPr>
              <a:t>CONTENTS</a:t>
            </a:r>
            <a:endParaRPr lang="en-US" altLang="ko-KR" sz="3200" b="1" kern="0" dirty="0">
              <a:solidFill>
                <a:schemeClr val="accent4">
                  <a:lumMod val="75000"/>
                </a:schemeClr>
              </a:solidFill>
              <a:latin typeface="微软雅黑" panose="020B0503020204020204" charset="-122"/>
              <a:ea typeface="微软雅黑" panose="020B0503020204020204" charset="-122"/>
              <a:cs typeface="+mn-ea"/>
              <a:sym typeface="+mn-lt"/>
            </a:endParaRPr>
          </a:p>
        </p:txBody>
      </p:sp>
      <p:sp>
        <p:nvSpPr>
          <p:cNvPr id="11" name="TextBox 4"/>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2920" y="123111"/>
            <a:ext cx="1221431" cy="11778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cs typeface="+mn-ea"/>
                <a:sym typeface="+mn-lt"/>
              </a:rPr>
              <a:t>01</a:t>
            </a:r>
            <a:endParaRPr lang="zh-CN" altLang="en-US" sz="1600" b="1" dirty="0">
              <a:latin typeface="微软雅黑" panose="020B0503020204020204" pitchFamily="34" charset="-122"/>
              <a:ea typeface="微软雅黑" panose="020B0503020204020204" pitchFamily="34" charset="-122"/>
              <a:cs typeface="+mn-ea"/>
              <a:sym typeface="+mn-lt"/>
            </a:endParaRPr>
          </a:p>
        </p:txBody>
      </p:sp>
      <p:cxnSp>
        <p:nvCxnSpPr>
          <p:cNvPr id="52" name="直接连接符 51"/>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9BA739F2-BBB0-31F3-2B39-C5B0C9994FBF}"/>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en-US" altLang="zh-CN" sz="3200" dirty="0" err="1">
                <a:solidFill>
                  <a:srgbClr val="111111"/>
                </a:solidFill>
                <a:latin typeface="微软雅黑" panose="020B0503020204020204" pitchFamily="34" charset="-122"/>
                <a:ea typeface="微软雅黑" panose="020B0503020204020204" pitchFamily="34" charset="-122"/>
                <a:cs typeface="Noto Sans CJK SC" pitchFamily="34" charset="-120"/>
              </a:rPr>
              <a:t>研究背景</a:t>
            </a:r>
            <a:endParaRPr lang="en-US" altLang="zh-CN" sz="3200" dirty="0">
              <a:latin typeface="微软雅黑" panose="020B0503020204020204" pitchFamily="34" charset="-122"/>
              <a:ea typeface="微软雅黑" panose="020B0503020204020204" pitchFamily="34" charset="-122"/>
            </a:endParaRPr>
          </a:p>
        </p:txBody>
      </p:sp>
      <p:pic>
        <p:nvPicPr>
          <p:cNvPr id="5" name="图形 164">
            <a:extLst>
              <a:ext uri="{FF2B5EF4-FFF2-40B4-BE49-F238E27FC236}">
                <a16:creationId xmlns:a16="http://schemas.microsoft.com/office/drawing/2014/main" id="{8EF51675-412C-1139-CA55-8B039ED94D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096307" y="2230088"/>
            <a:ext cx="235363" cy="249177"/>
          </a:xfrm>
          <a:prstGeom prst="rect">
            <a:avLst/>
          </a:prstGeom>
        </p:spPr>
      </p:pic>
      <p:sp>
        <p:nvSpPr>
          <p:cNvPr id="7" name="文本框 6">
            <a:extLst>
              <a:ext uri="{FF2B5EF4-FFF2-40B4-BE49-F238E27FC236}">
                <a16:creationId xmlns:a16="http://schemas.microsoft.com/office/drawing/2014/main" id="{7D056584-72AA-0268-CFF4-E0A7447944A1}"/>
              </a:ext>
            </a:extLst>
          </p:cNvPr>
          <p:cNvSpPr txBox="1"/>
          <p:nvPr/>
        </p:nvSpPr>
        <p:spPr>
          <a:xfrm>
            <a:off x="1338576" y="2149192"/>
            <a:ext cx="5709039" cy="646331"/>
          </a:xfrm>
          <a:prstGeom prst="rect">
            <a:avLst/>
          </a:prstGeom>
          <a:noFill/>
        </p:spPr>
        <p:txBody>
          <a:bodyPr wrap="square" rtlCol="0">
            <a:spAutoFit/>
          </a:bodyPr>
          <a:lstStyle/>
          <a:p>
            <a:pPr algn="just"/>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dirty="0">
                <a:latin typeface="微软雅黑" panose="020B0503020204020204" pitchFamily="34" charset="-122"/>
                <a:ea typeface="微软雅黑" panose="020B0503020204020204" pitchFamily="34" charset="-122"/>
              </a:rPr>
              <a:t>肝内胆管易发生变异，且变异种类多种多样，如果没有正确识别会在肝胆部位手术时产生额外风险。</a:t>
            </a:r>
          </a:p>
        </p:txBody>
      </p:sp>
      <p:pic>
        <p:nvPicPr>
          <p:cNvPr id="10" name="图形 164">
            <a:extLst>
              <a:ext uri="{FF2B5EF4-FFF2-40B4-BE49-F238E27FC236}">
                <a16:creationId xmlns:a16="http://schemas.microsoft.com/office/drawing/2014/main" id="{8E866DF2-45C5-F6F1-2B77-55A48E157B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096307" y="3186730"/>
            <a:ext cx="235363" cy="249177"/>
          </a:xfrm>
          <a:prstGeom prst="rect">
            <a:avLst/>
          </a:prstGeom>
        </p:spPr>
      </p:pic>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A785B987-71D3-950A-EBE7-BAABF15D28A4}"/>
                  </a:ext>
                </a:extLst>
              </p:cNvPr>
              <p:cNvSpPr txBox="1"/>
              <p:nvPr/>
            </p:nvSpPr>
            <p:spPr>
              <a:xfrm>
                <a:off x="1338576" y="3129860"/>
                <a:ext cx="5927032" cy="923330"/>
              </a:xfrm>
              <a:prstGeom prst="rect">
                <a:avLst/>
              </a:prstGeom>
              <a:noFill/>
            </p:spPr>
            <p:txBody>
              <a:bodyPr wrap="square" rtlCol="0">
                <a:spAutoFit/>
              </a:bodyPr>
              <a:lstStyle/>
              <a:p>
                <a:pPr algn="just"/>
                <a:r>
                  <a:rPr lang="en-US" altLang="zh-CN" b="0" i="0" dirty="0">
                    <a:effectLst/>
                    <a:latin typeface="Times New Roman" panose="02020603050405020304" pitchFamily="18" charset="0"/>
                    <a:ea typeface="微软雅黑" panose="020B0503020204020204" pitchFamily="34" charset="-122"/>
                    <a:cs typeface="Times New Roman" panose="02020603050405020304" pitchFamily="18" charset="0"/>
                  </a:rPr>
                  <a:t>2.Magnetic</a:t>
                </a:r>
                <a:r>
                  <a:rPr lang="en-US" altLang="zh-CN" b="0" i="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 Resonance Cholangiopancreatography</a:t>
                </a:r>
                <a:r>
                  <a:rPr lang="zh-CN" altLang="en-US" b="0" i="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0" i="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MRCP</a:t>
                </a:r>
                <a:r>
                  <a:rPr lang="zh-CN" altLang="en-US" b="0" i="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，采用重</a:t>
                </a:r>
                <a14:m>
                  <m:oMath xmlns:m="http://schemas.openxmlformats.org/officeDocument/2006/math">
                    <m:sSub>
                      <m:sSubPr>
                        <m:ctrlPr>
                          <a:rPr lang="en-US" altLang="zh-CN" i="1" smtClean="0">
                            <a:latin typeface="Cambria Math" panose="02040503050406030204" pitchFamily="18" charset="0"/>
                            <a:ea typeface="微软雅黑" panose="020B0503020204020204" pitchFamily="34" charset="-122"/>
                            <a:cs typeface="Times New Roman" panose="02020603050405020304" pitchFamily="18" charset="0"/>
                          </a:rPr>
                        </m:ctrlPr>
                      </m:sSubPr>
                      <m:e>
                        <m:r>
                          <m:rPr>
                            <m:sty m:val="p"/>
                          </m:rPr>
                          <a:rPr lang="en-US" altLang="zh-CN" i="1">
                            <a:latin typeface="Cambria Math" panose="02040503050406030204" pitchFamily="18" charset="0"/>
                            <a:ea typeface="微软雅黑" panose="020B0503020204020204" pitchFamily="34" charset="-122"/>
                            <a:cs typeface="Times New Roman" panose="02020603050405020304" pitchFamily="18" charset="0"/>
                          </a:rPr>
                          <m:t>T</m:t>
                        </m:r>
                      </m:e>
                      <m:sub>
                        <m:r>
                          <a:rPr lang="en-US" altLang="zh-CN" b="0" i="1" smtClean="0">
                            <a:latin typeface="Cambria Math" panose="02040503050406030204" pitchFamily="18" charset="0"/>
                            <a:ea typeface="微软雅黑" panose="020B0503020204020204" pitchFamily="34" charset="-122"/>
                            <a:cs typeface="Times New Roman" panose="02020603050405020304" pitchFamily="18" charset="0"/>
                          </a:rPr>
                          <m:t>2</m:t>
                        </m:r>
                      </m:sub>
                    </m:sSub>
                  </m:oMath>
                </a14:m>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加权，能非常好的显示肝胆管内胆汁，现广泛用于临床。</a:t>
                </a:r>
              </a:p>
            </p:txBody>
          </p:sp>
        </mc:Choice>
        <mc:Fallback>
          <p:sp>
            <p:nvSpPr>
              <p:cNvPr id="11" name="文本框 10">
                <a:extLst>
                  <a:ext uri="{FF2B5EF4-FFF2-40B4-BE49-F238E27FC236}">
                    <a16:creationId xmlns:a16="http://schemas.microsoft.com/office/drawing/2014/main" id="{A785B987-71D3-950A-EBE7-BAABF15D28A4}"/>
                  </a:ext>
                </a:extLst>
              </p:cNvPr>
              <p:cNvSpPr txBox="1">
                <a:spLocks noRot="1" noChangeAspect="1" noMove="1" noResize="1" noEditPoints="1" noAdjustHandles="1" noChangeArrowheads="1" noChangeShapeType="1" noTextEdit="1"/>
              </p:cNvSpPr>
              <p:nvPr/>
            </p:nvSpPr>
            <p:spPr>
              <a:xfrm>
                <a:off x="1338576" y="3129860"/>
                <a:ext cx="5927032" cy="923330"/>
              </a:xfrm>
              <a:prstGeom prst="rect">
                <a:avLst/>
              </a:prstGeom>
              <a:blipFill>
                <a:blip r:embed="rId5"/>
                <a:stretch>
                  <a:fillRect l="-926" t="-3289" r="-4630" b="-9211"/>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54B6ADA0-CA9F-E909-9C75-D062A9AC755A}"/>
              </a:ext>
            </a:extLst>
          </p:cNvPr>
          <p:cNvSpPr txBox="1"/>
          <p:nvPr/>
        </p:nvSpPr>
        <p:spPr>
          <a:xfrm>
            <a:off x="1354445" y="4332882"/>
            <a:ext cx="5709038" cy="923330"/>
          </a:xfrm>
          <a:prstGeom prst="rect">
            <a:avLst/>
          </a:prstGeom>
          <a:noFill/>
        </p:spPr>
        <p:txBody>
          <a:bodyPr wrap="square" rtlCol="0">
            <a:spAutoFit/>
          </a:bodyPr>
          <a:lstStyle/>
          <a:p>
            <a:pPr algn="just"/>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现有问题在通过常见</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MRCP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影像识别胆管时，</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3DMRCP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影像对阅片者负担大，</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2DMRCP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MIP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影像则不够直观和精确。</a:t>
            </a:r>
          </a:p>
        </p:txBody>
      </p:sp>
      <p:pic>
        <p:nvPicPr>
          <p:cNvPr id="8" name="图片 7">
            <a:extLst>
              <a:ext uri="{FF2B5EF4-FFF2-40B4-BE49-F238E27FC236}">
                <a16:creationId xmlns:a16="http://schemas.microsoft.com/office/drawing/2014/main" id="{7D02655E-414C-CCD0-3373-0C71D22D09C6}"/>
              </a:ext>
            </a:extLst>
          </p:cNvPr>
          <p:cNvPicPr>
            <a:picLocks noChangeAspect="1"/>
          </p:cNvPicPr>
          <p:nvPr/>
        </p:nvPicPr>
        <p:blipFill>
          <a:blip r:embed="rId6"/>
          <a:stretch>
            <a:fillRect/>
          </a:stretch>
        </p:blipFill>
        <p:spPr>
          <a:xfrm>
            <a:off x="7377746" y="1593694"/>
            <a:ext cx="4002157" cy="3323825"/>
          </a:xfrm>
          <a:prstGeom prst="rect">
            <a:avLst/>
          </a:prstGeom>
        </p:spPr>
      </p:pic>
      <p:sp>
        <p:nvSpPr>
          <p:cNvPr id="9" name="文本框 8">
            <a:extLst>
              <a:ext uri="{FF2B5EF4-FFF2-40B4-BE49-F238E27FC236}">
                <a16:creationId xmlns:a16="http://schemas.microsoft.com/office/drawing/2014/main" id="{9878DA2B-F338-BB94-0DA6-8410D551C321}"/>
              </a:ext>
            </a:extLst>
          </p:cNvPr>
          <p:cNvSpPr txBox="1"/>
          <p:nvPr/>
        </p:nvSpPr>
        <p:spPr>
          <a:xfrm>
            <a:off x="7463471" y="5089282"/>
            <a:ext cx="4002156" cy="1200329"/>
          </a:xfrm>
          <a:prstGeom prst="rect">
            <a:avLst/>
          </a:prstGeom>
          <a:noFill/>
        </p:spPr>
        <p:txBody>
          <a:bodyPr wrap="square" rtlCol="0">
            <a:spAutoFit/>
          </a:bodyPr>
          <a:lstStyle/>
          <a:p>
            <a:pPr algn="ctr"/>
            <a:r>
              <a:rPr lang="zh-CN" altLang="en-US"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基于</a:t>
            </a:r>
            <a:r>
              <a:rPr lang="en-US" altLang="zh-CN"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3D MRCP</a:t>
            </a:r>
            <a:r>
              <a:rPr lang="zh-CN" altLang="en-US"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的</a:t>
            </a:r>
            <a:r>
              <a:rPr lang="en-US" altLang="zh-CN"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MIP</a:t>
            </a:r>
            <a:r>
              <a:rPr lang="zh-CN" altLang="en-US"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前视图像。</a:t>
            </a:r>
            <a:endParaRPr lang="en-US" altLang="zh-CN"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患者基本信息，本病例存在两处变异</a:t>
            </a:r>
            <a:r>
              <a:rPr lang="en-US" altLang="zh-CN"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__</a:t>
            </a:r>
            <a:r>
              <a:rPr lang="zh-CN" altLang="en-US"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，（红色箭头所指），</a:t>
            </a:r>
            <a:r>
              <a:rPr lang="en-US" altLang="zh-CN"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MIP</a:t>
            </a:r>
            <a:r>
              <a:rPr lang="zh-CN" altLang="en-US"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图像皆无法清晰展示。蓝色箭头</a:t>
            </a:r>
            <a:r>
              <a:rPr lang="en-US" altLang="zh-CN"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___</a:t>
            </a:r>
          </a:p>
        </p:txBody>
      </p:sp>
      <p:cxnSp>
        <p:nvCxnSpPr>
          <p:cNvPr id="15" name="直接箭头连接符 14">
            <a:extLst>
              <a:ext uri="{FF2B5EF4-FFF2-40B4-BE49-F238E27FC236}">
                <a16:creationId xmlns:a16="http://schemas.microsoft.com/office/drawing/2014/main" id="{6842DA2B-513B-AF4D-782C-16F8D5993B5B}"/>
              </a:ext>
            </a:extLst>
          </p:cNvPr>
          <p:cNvCxnSpPr>
            <a:cxnSpLocks/>
          </p:cNvCxnSpPr>
          <p:nvPr/>
        </p:nvCxnSpPr>
        <p:spPr>
          <a:xfrm flipH="1">
            <a:off x="8614259" y="2590321"/>
            <a:ext cx="87077" cy="1791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直接箭头连接符 17">
            <a:extLst>
              <a:ext uri="{FF2B5EF4-FFF2-40B4-BE49-F238E27FC236}">
                <a16:creationId xmlns:a16="http://schemas.microsoft.com/office/drawing/2014/main" id="{B71FB7BA-14F1-92D4-B751-C35BA79E607A}"/>
              </a:ext>
            </a:extLst>
          </p:cNvPr>
          <p:cNvCxnSpPr>
            <a:cxnSpLocks/>
          </p:cNvCxnSpPr>
          <p:nvPr/>
        </p:nvCxnSpPr>
        <p:spPr>
          <a:xfrm flipV="1">
            <a:off x="8401079" y="3010878"/>
            <a:ext cx="49376" cy="23796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直接箭头连接符 19">
            <a:extLst>
              <a:ext uri="{FF2B5EF4-FFF2-40B4-BE49-F238E27FC236}">
                <a16:creationId xmlns:a16="http://schemas.microsoft.com/office/drawing/2014/main" id="{BDF1C6A3-990D-3B80-9610-4F67D89D175E}"/>
              </a:ext>
            </a:extLst>
          </p:cNvPr>
          <p:cNvCxnSpPr>
            <a:cxnSpLocks/>
          </p:cNvCxnSpPr>
          <p:nvPr/>
        </p:nvCxnSpPr>
        <p:spPr>
          <a:xfrm flipH="1">
            <a:off x="8657797" y="2832774"/>
            <a:ext cx="174171" cy="738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7" name="箭头: 下 26">
            <a:extLst>
              <a:ext uri="{FF2B5EF4-FFF2-40B4-BE49-F238E27FC236}">
                <a16:creationId xmlns:a16="http://schemas.microsoft.com/office/drawing/2014/main" id="{94FB7CB5-0A74-61C9-DFF6-2CC9162C245C}"/>
              </a:ext>
            </a:extLst>
          </p:cNvPr>
          <p:cNvSpPr/>
          <p:nvPr/>
        </p:nvSpPr>
        <p:spPr>
          <a:xfrm rot="20151463">
            <a:off x="8348954" y="2331271"/>
            <a:ext cx="115387" cy="24622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箭头: 下 27">
            <a:extLst>
              <a:ext uri="{FF2B5EF4-FFF2-40B4-BE49-F238E27FC236}">
                <a16:creationId xmlns:a16="http://schemas.microsoft.com/office/drawing/2014/main" id="{07D21223-E37D-D1DB-FD60-C726988F475E}"/>
              </a:ext>
            </a:extLst>
          </p:cNvPr>
          <p:cNvSpPr/>
          <p:nvPr/>
        </p:nvSpPr>
        <p:spPr>
          <a:xfrm rot="15874266">
            <a:off x="8265735" y="2677489"/>
            <a:ext cx="115387" cy="24622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等腰三角形 29">
            <a:extLst>
              <a:ext uri="{FF2B5EF4-FFF2-40B4-BE49-F238E27FC236}">
                <a16:creationId xmlns:a16="http://schemas.microsoft.com/office/drawing/2014/main" id="{F60178A8-E66A-9B14-3E94-767C6951DF20}"/>
              </a:ext>
            </a:extLst>
          </p:cNvPr>
          <p:cNvSpPr/>
          <p:nvPr/>
        </p:nvSpPr>
        <p:spPr>
          <a:xfrm>
            <a:off x="1089399" y="4332882"/>
            <a:ext cx="249177" cy="23535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1021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cs typeface="+mn-ea"/>
                <a:sym typeface="+mn-lt"/>
              </a:rPr>
              <a:t>01</a:t>
            </a:r>
            <a:endParaRPr lang="zh-CN" altLang="en-US" sz="1600" b="1" dirty="0">
              <a:latin typeface="微软雅黑" panose="020B0503020204020204" pitchFamily="34" charset="-122"/>
              <a:ea typeface="微软雅黑" panose="020B0503020204020204" pitchFamily="34" charset="-122"/>
              <a:cs typeface="+mn-ea"/>
              <a:sym typeface="+mn-lt"/>
            </a:endParaRPr>
          </a:p>
        </p:txBody>
      </p:sp>
      <p:cxnSp>
        <p:nvCxnSpPr>
          <p:cNvPr id="52" name="直接连接符 51"/>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9BA739F2-BBB0-31F3-2B39-C5B0C9994FBF}"/>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en-US" altLang="zh-CN" sz="3200" dirty="0" err="1">
                <a:solidFill>
                  <a:srgbClr val="111111"/>
                </a:solidFill>
                <a:latin typeface="微软雅黑" panose="020B0503020204020204" pitchFamily="34" charset="-122"/>
                <a:ea typeface="微软雅黑" panose="020B0503020204020204" pitchFamily="34" charset="-122"/>
                <a:cs typeface="Noto Sans CJK SC" pitchFamily="34" charset="-120"/>
              </a:rPr>
              <a:t>研究</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目的</a:t>
            </a:r>
            <a:endParaRPr lang="en-US" altLang="zh-CN" sz="32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7D056584-72AA-0268-CFF4-E0A7447944A1}"/>
              </a:ext>
            </a:extLst>
          </p:cNvPr>
          <p:cNvSpPr txBox="1"/>
          <p:nvPr/>
        </p:nvSpPr>
        <p:spPr>
          <a:xfrm>
            <a:off x="1119155" y="1542172"/>
            <a:ext cx="9953689" cy="400110"/>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研究目的：使用渲染技术清晰直观呈现胆道结构，能使阅片者高效便捷地识别出变异。</a:t>
            </a:r>
          </a:p>
        </p:txBody>
      </p:sp>
      <p:pic>
        <p:nvPicPr>
          <p:cNvPr id="10" name="图片 9">
            <a:extLst>
              <a:ext uri="{FF2B5EF4-FFF2-40B4-BE49-F238E27FC236}">
                <a16:creationId xmlns:a16="http://schemas.microsoft.com/office/drawing/2014/main" id="{B34E2DA1-04DF-52BD-C4ED-A509371878C9}"/>
              </a:ext>
            </a:extLst>
          </p:cNvPr>
          <p:cNvPicPr>
            <a:picLocks noChangeAspect="1"/>
          </p:cNvPicPr>
          <p:nvPr/>
        </p:nvPicPr>
        <p:blipFill>
          <a:blip r:embed="rId3"/>
          <a:stretch>
            <a:fillRect/>
          </a:stretch>
        </p:blipFill>
        <p:spPr>
          <a:xfrm>
            <a:off x="3297912" y="2007132"/>
            <a:ext cx="5028494" cy="2723472"/>
          </a:xfrm>
          <a:prstGeom prst="rect">
            <a:avLst/>
          </a:prstGeom>
        </p:spPr>
      </p:pic>
      <p:sp>
        <p:nvSpPr>
          <p:cNvPr id="11" name="文本框 10">
            <a:extLst>
              <a:ext uri="{FF2B5EF4-FFF2-40B4-BE49-F238E27FC236}">
                <a16:creationId xmlns:a16="http://schemas.microsoft.com/office/drawing/2014/main" id="{7BABD2B5-DA70-5FDC-5C11-2C03A1463428}"/>
              </a:ext>
            </a:extLst>
          </p:cNvPr>
          <p:cNvSpPr txBox="1"/>
          <p:nvPr/>
        </p:nvSpPr>
        <p:spPr>
          <a:xfrm>
            <a:off x="2723" y="6550223"/>
            <a:ext cx="9696574" cy="307777"/>
          </a:xfrm>
          <a:prstGeom prst="rect">
            <a:avLst/>
          </a:prstGeom>
          <a:noFill/>
        </p:spPr>
        <p:txBody>
          <a:bodyPr wrap="square">
            <a:spAutoFit/>
          </a:bodyPr>
          <a:lstStyle/>
          <a:p>
            <a:r>
              <a:rPr lang="en-US" altLang="zh-CN" sz="1400" b="0" i="0" dirty="0">
                <a:solidFill>
                  <a:srgbClr val="212121"/>
                </a:solidFill>
                <a:effectLst/>
                <a:latin typeface="Times New Roman" panose="02020603050405020304" pitchFamily="18" charset="0"/>
                <a:cs typeface="Times New Roman" panose="02020603050405020304" pitchFamily="18" charset="0"/>
              </a:rPr>
              <a:t>Guo B, Peng L. </a:t>
            </a:r>
            <a:r>
              <a:rPr lang="en-US" altLang="zh-CN" sz="1400" b="0" i="0" dirty="0" err="1">
                <a:solidFill>
                  <a:srgbClr val="212121"/>
                </a:solidFill>
                <a:effectLst/>
                <a:latin typeface="Times New Roman" panose="02020603050405020304" pitchFamily="18" charset="0"/>
                <a:cs typeface="Times New Roman" panose="02020603050405020304" pitchFamily="18" charset="0"/>
              </a:rPr>
              <a:t>Hyperrealistic</a:t>
            </a:r>
            <a:r>
              <a:rPr lang="en-US" altLang="zh-CN" sz="1400" b="0" i="0" dirty="0">
                <a:solidFill>
                  <a:srgbClr val="212121"/>
                </a:solidFill>
                <a:effectLst/>
                <a:latin typeface="Times New Roman" panose="02020603050405020304" pitchFamily="18" charset="0"/>
                <a:cs typeface="Times New Roman" panose="02020603050405020304" pitchFamily="18" charset="0"/>
              </a:rPr>
              <a:t> Rendering of Type II </a:t>
            </a:r>
            <a:r>
              <a:rPr lang="en-US" altLang="zh-CN" sz="1400" b="0" i="0" dirty="0" err="1">
                <a:solidFill>
                  <a:srgbClr val="212121"/>
                </a:solidFill>
                <a:effectLst/>
                <a:latin typeface="Times New Roman" panose="02020603050405020304" pitchFamily="18" charset="0"/>
                <a:cs typeface="Times New Roman" panose="02020603050405020304" pitchFamily="18" charset="0"/>
              </a:rPr>
              <a:t>Endoleak</a:t>
            </a:r>
            <a:r>
              <a:rPr lang="en-US" altLang="zh-CN" sz="1400" b="0" i="0" dirty="0">
                <a:solidFill>
                  <a:srgbClr val="212121"/>
                </a:solidFill>
                <a:effectLst/>
                <a:latin typeface="Times New Roman" panose="02020603050405020304" pitchFamily="18" charset="0"/>
                <a:cs typeface="Times New Roman" panose="02020603050405020304" pitchFamily="18" charset="0"/>
              </a:rPr>
              <a:t>. Radiology. 2023 Apr;307(2):e222150.</a:t>
            </a:r>
            <a:endParaRPr lang="zh-CN" altLang="en-US" sz="14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B0EA0C4A-37F5-7802-E5BD-17B8D1AE148E}"/>
              </a:ext>
            </a:extLst>
          </p:cNvPr>
          <p:cNvSpPr txBox="1"/>
          <p:nvPr/>
        </p:nvSpPr>
        <p:spPr>
          <a:xfrm>
            <a:off x="1997841" y="5072895"/>
            <a:ext cx="7808230" cy="1477328"/>
          </a:xfrm>
          <a:prstGeom prst="rect">
            <a:avLst/>
          </a:prstGeom>
          <a:noFill/>
        </p:spPr>
        <p:txBody>
          <a:bodyPr wrap="square">
            <a:spAutoFit/>
          </a:bodyPr>
          <a:lstStyle/>
          <a:p>
            <a:pPr algn="just"/>
            <a:r>
              <a:rPr lang="en-US" altLang="zh-CN" b="0" i="0" dirty="0">
                <a:effectLst/>
                <a:latin typeface="Times New Roman" panose="02020603050405020304" pitchFamily="18" charset="0"/>
                <a:cs typeface="Times New Roman" panose="02020603050405020304" pitchFamily="18" charset="0"/>
              </a:rPr>
              <a:t>Images in a 71-year-old man diagnosed with type II </a:t>
            </a:r>
            <a:r>
              <a:rPr lang="en-US" altLang="zh-CN" b="0" i="0" dirty="0" err="1">
                <a:effectLst/>
                <a:latin typeface="Times New Roman" panose="02020603050405020304" pitchFamily="18" charset="0"/>
                <a:cs typeface="Times New Roman" panose="02020603050405020304" pitchFamily="18" charset="0"/>
              </a:rPr>
              <a:t>endoleak</a:t>
            </a:r>
            <a:r>
              <a:rPr lang="en-US" altLang="zh-CN" b="0" i="0" dirty="0">
                <a:effectLst/>
                <a:latin typeface="Times New Roman" panose="02020603050405020304" pitchFamily="18" charset="0"/>
                <a:cs typeface="Times New Roman" panose="02020603050405020304" pitchFamily="18" charset="0"/>
              </a:rPr>
              <a:t> 19 months after the endovascular aortic repair for an abdominal aortic aneurysm. The </a:t>
            </a:r>
            <a:r>
              <a:rPr lang="en-US" altLang="zh-CN" b="0" i="0" dirty="0" err="1">
                <a:effectLst/>
                <a:latin typeface="Times New Roman" panose="02020603050405020304" pitchFamily="18" charset="0"/>
                <a:cs typeface="Times New Roman" panose="02020603050405020304" pitchFamily="18" charset="0"/>
              </a:rPr>
              <a:t>hyperrealistic</a:t>
            </a:r>
            <a:r>
              <a:rPr lang="en-US" altLang="zh-CN" b="0" i="0" dirty="0">
                <a:effectLst/>
                <a:latin typeface="Times New Roman" panose="02020603050405020304" pitchFamily="18" charset="0"/>
                <a:cs typeface="Times New Roman" panose="02020603050405020304" pitchFamily="18" charset="0"/>
              </a:rPr>
              <a:t> rendering from CT angiography provides a clear representation of the </a:t>
            </a:r>
            <a:r>
              <a:rPr lang="en-US" altLang="zh-CN" b="0" i="0" dirty="0" err="1">
                <a:effectLst/>
                <a:latin typeface="Times New Roman" panose="02020603050405020304" pitchFamily="18" charset="0"/>
                <a:cs typeface="Times New Roman" panose="02020603050405020304" pitchFamily="18" charset="0"/>
              </a:rPr>
              <a:t>endoleak</a:t>
            </a:r>
            <a:r>
              <a:rPr lang="en-US" altLang="zh-CN" b="0" i="0" dirty="0">
                <a:effectLst/>
                <a:latin typeface="Times New Roman" panose="02020603050405020304" pitchFamily="18" charset="0"/>
                <a:cs typeface="Times New Roman" panose="02020603050405020304" pitchFamily="18" charset="0"/>
              </a:rPr>
              <a:t> (black arrows) and the three major feeding vessels (white arrows) (</a:t>
            </a:r>
            <a:r>
              <a:rPr lang="en-US" altLang="zh-CN" b="0" i="0" dirty="0" err="1">
                <a:effectLst/>
                <a:latin typeface="Times New Roman" panose="02020603050405020304" pitchFamily="18" charset="0"/>
                <a:cs typeface="Times New Roman" panose="02020603050405020304" pitchFamily="18" charset="0"/>
              </a:rPr>
              <a:t>ie</a:t>
            </a:r>
            <a:r>
              <a:rPr lang="en-US" altLang="zh-CN" b="0" i="0" dirty="0">
                <a:effectLst/>
                <a:latin typeface="Times New Roman" panose="02020603050405020304" pitchFamily="18" charset="0"/>
                <a:cs typeface="Times New Roman" panose="02020603050405020304" pitchFamily="18" charset="0"/>
              </a:rPr>
              <a:t>, bilateral lumbar arteries [LA] and the inferior mesenteric artery [IMA]).</a:t>
            </a:r>
            <a:endParaRPr lang="zh-CN" altLang="en-US"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FFBA8D43-AE19-D177-BE00-9362FE28910D}"/>
              </a:ext>
            </a:extLst>
          </p:cNvPr>
          <p:cNvSpPr txBox="1"/>
          <p:nvPr/>
        </p:nvSpPr>
        <p:spPr>
          <a:xfrm>
            <a:off x="4337044" y="4796874"/>
            <a:ext cx="3129825" cy="369332"/>
          </a:xfrm>
          <a:prstGeom prst="rect">
            <a:avLst/>
          </a:prstGeom>
          <a:noFill/>
        </p:spPr>
        <p:txBody>
          <a:bodyPr wrap="square" rtlCol="0">
            <a:spAutoFit/>
          </a:bodyPr>
          <a:lstStyle/>
          <a:p>
            <a:pPr algn="ctr"/>
            <a:r>
              <a:rPr lang="zh-CN" altLang="en-US" dirty="0"/>
              <a:t>图 超现实渲染效果展示</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BD38D-B4E0-11B6-05E8-8E61E68CEEC0}"/>
            </a:ext>
          </a:extLst>
        </p:cNvPr>
        <p:cNvGrpSpPr/>
        <p:nvPr/>
      </p:nvGrpSpPr>
      <p:grpSpPr>
        <a:xfrm>
          <a:off x="0" y="0"/>
          <a:ext cx="0" cy="0"/>
          <a:chOff x="0" y="0"/>
          <a:chExt cx="0" cy="0"/>
        </a:xfrm>
      </p:grpSpPr>
      <p:sp>
        <p:nvSpPr>
          <p:cNvPr id="50" name="椭圆 49">
            <a:extLst>
              <a:ext uri="{FF2B5EF4-FFF2-40B4-BE49-F238E27FC236}">
                <a16:creationId xmlns:a16="http://schemas.microsoft.com/office/drawing/2014/main" id="{7BA701DF-4AF7-4FF8-ABD9-E30F613E9326}"/>
              </a:ext>
            </a:extLst>
          </p:cNvPr>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cs typeface="+mn-ea"/>
                <a:sym typeface="+mn-lt"/>
              </a:rPr>
              <a:t>01</a:t>
            </a:r>
            <a:endParaRPr lang="zh-CN" altLang="en-US" sz="1600" b="1" dirty="0">
              <a:latin typeface="微软雅黑" panose="020B0503020204020204" pitchFamily="34" charset="-122"/>
              <a:ea typeface="微软雅黑" panose="020B0503020204020204" pitchFamily="34" charset="-122"/>
              <a:cs typeface="+mn-ea"/>
              <a:sym typeface="+mn-lt"/>
            </a:endParaRPr>
          </a:p>
        </p:txBody>
      </p:sp>
      <p:cxnSp>
        <p:nvCxnSpPr>
          <p:cNvPr id="52" name="直接连接符 51">
            <a:extLst>
              <a:ext uri="{FF2B5EF4-FFF2-40B4-BE49-F238E27FC236}">
                <a16:creationId xmlns:a16="http://schemas.microsoft.com/office/drawing/2014/main" id="{14D434EF-D87E-4890-F546-43B28EA33DB6}"/>
              </a:ext>
            </a:extLst>
          </p:cNvPr>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558CC1A1-D6AE-6D7F-712E-6D50F66E24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ABF36B6E-8448-13F1-C9D3-9FDAAE2D8D2C}"/>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en-US" altLang="zh-CN" sz="3200" dirty="0" err="1">
                <a:solidFill>
                  <a:srgbClr val="111111"/>
                </a:solidFill>
                <a:latin typeface="微软雅黑" panose="020B0503020204020204" pitchFamily="34" charset="-122"/>
                <a:ea typeface="微软雅黑" panose="020B0503020204020204" pitchFamily="34" charset="-122"/>
                <a:cs typeface="Noto Sans CJK SC" pitchFamily="34" charset="-120"/>
              </a:rPr>
              <a:t>研究</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目的</a:t>
            </a:r>
            <a:endParaRPr lang="en-US" altLang="zh-CN" sz="3200" dirty="0">
              <a:latin typeface="微软雅黑" panose="020B0503020204020204" pitchFamily="34" charset="-122"/>
              <a:ea typeface="微软雅黑" panose="020B0503020204020204" pitchFamily="34" charset="-122"/>
            </a:endParaRPr>
          </a:p>
        </p:txBody>
      </p:sp>
      <p:pic>
        <p:nvPicPr>
          <p:cNvPr id="5" name="图形 164">
            <a:extLst>
              <a:ext uri="{FF2B5EF4-FFF2-40B4-BE49-F238E27FC236}">
                <a16:creationId xmlns:a16="http://schemas.microsoft.com/office/drawing/2014/main" id="{DC1A546E-2912-5AD9-F07A-3686461A97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206450" y="1784614"/>
            <a:ext cx="295989" cy="236368"/>
          </a:xfrm>
          <a:prstGeom prst="rect">
            <a:avLst/>
          </a:prstGeom>
        </p:spPr>
      </p:pic>
      <p:sp>
        <p:nvSpPr>
          <p:cNvPr id="7" name="文本框 6">
            <a:extLst>
              <a:ext uri="{FF2B5EF4-FFF2-40B4-BE49-F238E27FC236}">
                <a16:creationId xmlns:a16="http://schemas.microsoft.com/office/drawing/2014/main" id="{69768178-F913-3E67-F0AB-2F816413E937}"/>
              </a:ext>
            </a:extLst>
          </p:cNvPr>
          <p:cNvSpPr txBox="1"/>
          <p:nvPr/>
        </p:nvSpPr>
        <p:spPr>
          <a:xfrm>
            <a:off x="1720170" y="1754803"/>
            <a:ext cx="9014091"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研究目的：使用渲染技术清晰直观呈现胆道结构，能使阅片者高效便捷地识别出变异。</a:t>
            </a:r>
          </a:p>
        </p:txBody>
      </p:sp>
      <p:pic>
        <p:nvPicPr>
          <p:cNvPr id="8" name="图片 7">
            <a:extLst>
              <a:ext uri="{FF2B5EF4-FFF2-40B4-BE49-F238E27FC236}">
                <a16:creationId xmlns:a16="http://schemas.microsoft.com/office/drawing/2014/main" id="{F7D14561-80E7-74DA-44C2-F40D73AB55B5}"/>
              </a:ext>
            </a:extLst>
          </p:cNvPr>
          <p:cNvPicPr>
            <a:picLocks noChangeAspect="1"/>
          </p:cNvPicPr>
          <p:nvPr/>
        </p:nvPicPr>
        <p:blipFill rotWithShape="1">
          <a:blip r:embed="rId5"/>
          <a:srcRect l="2342" t="7771" r="7866" b="3563"/>
          <a:stretch>
            <a:fillRect/>
          </a:stretch>
        </p:blipFill>
        <p:spPr bwMode="auto">
          <a:xfrm>
            <a:off x="3462111" y="2685131"/>
            <a:ext cx="2579370" cy="1791970"/>
          </a:xfrm>
          <a:prstGeom prst="rect">
            <a:avLst/>
          </a:prstGeom>
          <a:ln>
            <a:noFill/>
          </a:ln>
          <a:extLst>
            <a:ext uri="{53640926-AAD7-44D8-BBD7-CCE9431645EC}">
              <a14:shadowObscured xmlns:a14="http://schemas.microsoft.com/office/drawing/2010/main"/>
            </a:ext>
          </a:extLst>
        </p:spPr>
      </p:pic>
      <p:pic>
        <p:nvPicPr>
          <p:cNvPr id="15" name="图片 14">
            <a:extLst>
              <a:ext uri="{FF2B5EF4-FFF2-40B4-BE49-F238E27FC236}">
                <a16:creationId xmlns:a16="http://schemas.microsoft.com/office/drawing/2014/main" id="{1AD77E9F-BC5F-AF95-FCCD-BB8A71D5CF57}"/>
              </a:ext>
            </a:extLst>
          </p:cNvPr>
          <p:cNvPicPr>
            <a:picLocks noChangeAspect="1"/>
          </p:cNvPicPr>
          <p:nvPr/>
        </p:nvPicPr>
        <p:blipFill>
          <a:blip r:embed="rId6"/>
          <a:stretch>
            <a:fillRect/>
          </a:stretch>
        </p:blipFill>
        <p:spPr>
          <a:xfrm>
            <a:off x="6041481" y="2685132"/>
            <a:ext cx="2312318" cy="1791970"/>
          </a:xfrm>
          <a:prstGeom prst="rect">
            <a:avLst/>
          </a:prstGeom>
        </p:spPr>
      </p:pic>
      <p:sp>
        <p:nvSpPr>
          <p:cNvPr id="16" name="文本框 15">
            <a:extLst>
              <a:ext uri="{FF2B5EF4-FFF2-40B4-BE49-F238E27FC236}">
                <a16:creationId xmlns:a16="http://schemas.microsoft.com/office/drawing/2014/main" id="{687C16E4-79B4-C323-6288-AD5AD6F7DF2F}"/>
              </a:ext>
            </a:extLst>
          </p:cNvPr>
          <p:cNvSpPr txBox="1"/>
          <p:nvPr/>
        </p:nvSpPr>
        <p:spPr>
          <a:xfrm>
            <a:off x="4332048" y="5022568"/>
            <a:ext cx="3418866" cy="1200329"/>
          </a:xfrm>
          <a:prstGeom prst="rect">
            <a:avLst/>
          </a:prstGeom>
          <a:noFill/>
        </p:spPr>
        <p:txBody>
          <a:bodyPr wrap="square" rtlCol="0">
            <a:spAutoFit/>
          </a:bodyPr>
          <a:lstStyle/>
          <a:p>
            <a:pPr algn="just"/>
            <a:endParaRPr lang="en-US" altLang="zh-CN" dirty="0">
              <a:solidFill>
                <a:srgbClr val="FF0000"/>
              </a:solidFill>
              <a:latin typeface="微软雅黑" panose="020B0503020204020204" pitchFamily="34" charset="-122"/>
              <a:ea typeface="微软雅黑" panose="020B0503020204020204" pitchFamily="34" charset="-122"/>
            </a:endParaRPr>
          </a:p>
          <a:p>
            <a:pPr algn="just"/>
            <a:r>
              <a:rPr lang="zh-CN" altLang="en-US" dirty="0">
                <a:solidFill>
                  <a:srgbClr val="FF0000"/>
                </a:solidFill>
                <a:latin typeface="微软雅黑" panose="020B0503020204020204" pitchFamily="34" charset="-122"/>
                <a:ea typeface="微软雅黑" panose="020B0503020204020204" pitchFamily="34" charset="-122"/>
              </a:rPr>
              <a:t>胆囊管汇入有肝管病例的</a:t>
            </a:r>
            <a:r>
              <a:rPr lang="en-US" altLang="zh-CN" dirty="0">
                <a:solidFill>
                  <a:srgbClr val="FF0000"/>
                </a:solidFill>
                <a:latin typeface="微软雅黑" panose="020B0503020204020204" pitchFamily="34" charset="-122"/>
                <a:ea typeface="微软雅黑" panose="020B0503020204020204" pitchFamily="34" charset="-122"/>
              </a:rPr>
              <a:t>MRCP</a:t>
            </a:r>
            <a:r>
              <a:rPr lang="zh-CN" altLang="en-US" dirty="0">
                <a:solidFill>
                  <a:srgbClr val="FF0000"/>
                </a:solidFill>
                <a:latin typeface="微软雅黑" panose="020B0503020204020204" pitchFamily="34" charset="-122"/>
                <a:ea typeface="微软雅黑" panose="020B0503020204020204" pitchFamily="34" charset="-122"/>
              </a:rPr>
              <a:t>后处理图像。左：超现实渲染图像。右：</a:t>
            </a:r>
            <a:r>
              <a:rPr lang="en-US" altLang="zh-CN" dirty="0">
                <a:solidFill>
                  <a:srgbClr val="FF0000"/>
                </a:solidFill>
                <a:latin typeface="微软雅黑" panose="020B0503020204020204" pitchFamily="34" charset="-122"/>
                <a:ea typeface="微软雅黑" panose="020B0503020204020204" pitchFamily="34" charset="-122"/>
              </a:rPr>
              <a:t>MIP</a:t>
            </a:r>
            <a:r>
              <a:rPr lang="zh-CN" altLang="en-US" dirty="0">
                <a:solidFill>
                  <a:srgbClr val="FF0000"/>
                </a:solidFill>
                <a:latin typeface="微软雅黑" panose="020B0503020204020204" pitchFamily="34" charset="-122"/>
                <a:ea typeface="微软雅黑" panose="020B0503020204020204" pitchFamily="34" charset="-122"/>
              </a:rPr>
              <a:t>图像</a:t>
            </a:r>
          </a:p>
        </p:txBody>
      </p:sp>
    </p:spTree>
    <p:extLst>
      <p:ext uri="{BB962C8B-B14F-4D97-AF65-F5344CB8AC3E}">
        <p14:creationId xmlns:p14="http://schemas.microsoft.com/office/powerpoint/2010/main" val="312872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cs typeface="+mn-ea"/>
                <a:sym typeface="+mn-lt"/>
              </a:rPr>
              <a:t>02</a:t>
            </a:r>
            <a:endParaRPr lang="zh-CN" altLang="en-US" sz="1600" b="1" dirty="0">
              <a:latin typeface="微软雅黑" panose="020B0503020204020204" pitchFamily="34" charset="-122"/>
              <a:ea typeface="微软雅黑" panose="020B0503020204020204" pitchFamily="34" charset="-122"/>
              <a:cs typeface="+mn-ea"/>
              <a:sym typeface="+mn-lt"/>
            </a:endParaRPr>
          </a:p>
        </p:txBody>
      </p:sp>
      <p:cxnSp>
        <p:nvCxnSpPr>
          <p:cNvPr id="52" name="直接连接符 51"/>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9BA739F2-BBB0-31F3-2B39-C5B0C9994FBF}"/>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期刊情况</a:t>
            </a:r>
            <a:r>
              <a:rPr lang="en-US" altLang="zh-CN" sz="3200" dirty="0">
                <a:solidFill>
                  <a:srgbClr val="111111"/>
                </a:solidFill>
                <a:latin typeface="微软雅黑" panose="020B0503020204020204" pitchFamily="34" charset="-122"/>
                <a:ea typeface="微软雅黑" panose="020B0503020204020204" pitchFamily="34" charset="-122"/>
                <a:cs typeface="Noto Sans CJK SC" pitchFamily="34" charset="-120"/>
              </a:rPr>
              <a:t>-</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期刊定位</a:t>
            </a:r>
            <a:endParaRPr lang="en-US" altLang="zh-CN" sz="32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7D056584-72AA-0268-CFF4-E0A7447944A1}"/>
              </a:ext>
            </a:extLst>
          </p:cNvPr>
          <p:cNvSpPr txBox="1"/>
          <p:nvPr/>
        </p:nvSpPr>
        <p:spPr>
          <a:xfrm>
            <a:off x="2007146" y="3629329"/>
            <a:ext cx="5418518" cy="1976951"/>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目标期刊：</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）解剖学期刊</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）影像学与解剖学交叉的期刊</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）影像学中有关图像后处理的期刊</a:t>
            </a:r>
          </a:p>
        </p:txBody>
      </p:sp>
      <p:sp>
        <p:nvSpPr>
          <p:cNvPr id="4" name="文本框 3">
            <a:extLst>
              <a:ext uri="{FF2B5EF4-FFF2-40B4-BE49-F238E27FC236}">
                <a16:creationId xmlns:a16="http://schemas.microsoft.com/office/drawing/2014/main" id="{B3442F6C-E723-D3CD-65F0-68CE2A7FD1C1}"/>
              </a:ext>
            </a:extLst>
          </p:cNvPr>
          <p:cNvSpPr txBox="1"/>
          <p:nvPr/>
        </p:nvSpPr>
        <p:spPr>
          <a:xfrm>
            <a:off x="2007146" y="2364614"/>
            <a:ext cx="8345826" cy="1135054"/>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dirty="0">
                <a:latin typeface="微软雅黑" panose="020B0503020204020204" pitchFamily="34" charset="-122"/>
                <a:ea typeface="微软雅黑" panose="020B0503020204020204" pitchFamily="34" charset="-122"/>
              </a:rPr>
              <a:t>使用渲染技术</a:t>
            </a:r>
            <a:r>
              <a:rPr lang="zh-CN" altLang="en-US" sz="2400" b="1" dirty="0">
                <a:highlight>
                  <a:srgbClr val="FFFF00"/>
                </a:highlight>
                <a:latin typeface="微软雅黑" panose="020B0503020204020204" pitchFamily="34" charset="-122"/>
                <a:ea typeface="微软雅黑" panose="020B0503020204020204" pitchFamily="34" charset="-122"/>
              </a:rPr>
              <a:t>增强阅片效果</a:t>
            </a:r>
            <a:r>
              <a:rPr lang="zh-CN" altLang="en-US" sz="2400" dirty="0">
                <a:latin typeface="微软雅黑" panose="020B0503020204020204" pitchFamily="34" charset="-122"/>
                <a:ea typeface="微软雅黑" panose="020B0503020204020204" pitchFamily="34" charset="-122"/>
              </a:rPr>
              <a:t>，使</a:t>
            </a:r>
            <a:r>
              <a:rPr lang="zh-CN" altLang="en-US" sz="2400" b="1" dirty="0">
                <a:highlight>
                  <a:srgbClr val="FFFF00"/>
                </a:highlight>
                <a:latin typeface="微软雅黑" panose="020B0503020204020204" pitchFamily="34" charset="-122"/>
                <a:ea typeface="微软雅黑" panose="020B0503020204020204" pitchFamily="34" charset="-122"/>
              </a:rPr>
              <a:t>变异胆道</a:t>
            </a:r>
            <a:r>
              <a:rPr lang="zh-CN" altLang="en-US" sz="2400" dirty="0">
                <a:latin typeface="微软雅黑" panose="020B0503020204020204" pitchFamily="34" charset="-122"/>
                <a:ea typeface="微软雅黑" panose="020B0503020204020204" pitchFamily="34" charset="-122"/>
              </a:rPr>
              <a:t>更容易</a:t>
            </a:r>
            <a:r>
              <a:rPr lang="zh-CN" altLang="en-US" sz="2400" b="1" dirty="0">
                <a:highlight>
                  <a:srgbClr val="FFFF00"/>
                </a:highlight>
                <a:latin typeface="微软雅黑" panose="020B0503020204020204" pitchFamily="34" charset="-122"/>
                <a:ea typeface="微软雅黑" panose="020B0503020204020204" pitchFamily="34" charset="-122"/>
              </a:rPr>
              <a:t>被识别</a:t>
            </a:r>
            <a:endParaRPr lang="en-US" altLang="zh-CN" sz="2400" b="1" dirty="0">
              <a:highlight>
                <a:srgbClr val="FFFF00"/>
              </a:highlight>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     方向：图像后处理，解剖变异，临床</a:t>
            </a:r>
          </a:p>
        </p:txBody>
      </p:sp>
      <p:sp>
        <p:nvSpPr>
          <p:cNvPr id="8" name="文本框 7">
            <a:extLst>
              <a:ext uri="{FF2B5EF4-FFF2-40B4-BE49-F238E27FC236}">
                <a16:creationId xmlns:a16="http://schemas.microsoft.com/office/drawing/2014/main" id="{FAFF1244-E9BE-D416-C430-68E84D64FEA2}"/>
              </a:ext>
            </a:extLst>
          </p:cNvPr>
          <p:cNvSpPr txBox="1"/>
          <p:nvPr/>
        </p:nvSpPr>
        <p:spPr>
          <a:xfrm>
            <a:off x="4848161" y="1865621"/>
            <a:ext cx="1411490" cy="369332"/>
          </a:xfrm>
          <a:prstGeom prst="rect">
            <a:avLst/>
          </a:prstGeom>
          <a:noFill/>
        </p:spPr>
        <p:txBody>
          <a:bodyPr wrap="square" rtlCol="0">
            <a:spAutoFit/>
          </a:bodyPr>
          <a:lstStyle/>
          <a:p>
            <a:r>
              <a:rPr lang="zh-CN" altLang="en-US" dirty="0">
                <a:highlight>
                  <a:srgbClr val="FF0000"/>
                </a:highlight>
              </a:rPr>
              <a:t>字体间距</a:t>
            </a:r>
          </a:p>
        </p:txBody>
      </p:sp>
    </p:spTree>
    <p:extLst>
      <p:ext uri="{BB962C8B-B14F-4D97-AF65-F5344CB8AC3E}">
        <p14:creationId xmlns:p14="http://schemas.microsoft.com/office/powerpoint/2010/main" val="176953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cs typeface="+mn-ea"/>
                <a:sym typeface="+mn-lt"/>
              </a:rPr>
              <a:t>02</a:t>
            </a:r>
            <a:endParaRPr lang="zh-CN" altLang="en-US" sz="1600" b="1" dirty="0">
              <a:latin typeface="微软雅黑" panose="020B0503020204020204" pitchFamily="34" charset="-122"/>
              <a:ea typeface="微软雅黑" panose="020B0503020204020204" pitchFamily="34" charset="-122"/>
              <a:cs typeface="+mn-ea"/>
              <a:sym typeface="+mn-lt"/>
            </a:endParaRPr>
          </a:p>
        </p:txBody>
      </p:sp>
      <p:cxnSp>
        <p:nvCxnSpPr>
          <p:cNvPr id="52" name="直接连接符 51"/>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9BA739F2-BBB0-31F3-2B39-C5B0C9994FBF}"/>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期刊情况</a:t>
            </a:r>
            <a:r>
              <a:rPr lang="en-US" altLang="zh-CN" sz="3200" dirty="0">
                <a:solidFill>
                  <a:srgbClr val="111111"/>
                </a:solidFill>
                <a:latin typeface="微软雅黑" panose="020B0503020204020204" pitchFamily="34" charset="-122"/>
                <a:ea typeface="微软雅黑" panose="020B0503020204020204" pitchFamily="34" charset="-122"/>
                <a:cs typeface="Noto Sans CJK SC" pitchFamily="34" charset="-120"/>
              </a:rPr>
              <a:t>-</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检索方式</a:t>
            </a:r>
            <a:endParaRPr lang="en-US" altLang="zh-CN" sz="3200" dirty="0">
              <a:latin typeface="微软雅黑" panose="020B0503020204020204" pitchFamily="34" charset="-122"/>
              <a:ea typeface="微软雅黑" panose="020B0503020204020204" pitchFamily="34" charset="-122"/>
            </a:endParaRPr>
          </a:p>
        </p:txBody>
      </p:sp>
      <p:pic>
        <p:nvPicPr>
          <p:cNvPr id="5" name="图形 164">
            <a:extLst>
              <a:ext uri="{FF2B5EF4-FFF2-40B4-BE49-F238E27FC236}">
                <a16:creationId xmlns:a16="http://schemas.microsoft.com/office/drawing/2014/main" id="{8EF51675-412C-1139-CA55-8B039ED94D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971719" y="2168894"/>
            <a:ext cx="235363" cy="249177"/>
          </a:xfrm>
          <a:prstGeom prst="rect">
            <a:avLst/>
          </a:prstGeom>
        </p:spPr>
      </p:pic>
      <p:sp>
        <p:nvSpPr>
          <p:cNvPr id="7" name="文本框 6">
            <a:extLst>
              <a:ext uri="{FF2B5EF4-FFF2-40B4-BE49-F238E27FC236}">
                <a16:creationId xmlns:a16="http://schemas.microsoft.com/office/drawing/2014/main" id="{7D056584-72AA-0268-CFF4-E0A7447944A1}"/>
              </a:ext>
            </a:extLst>
          </p:cNvPr>
          <p:cNvSpPr txBox="1"/>
          <p:nvPr/>
        </p:nvSpPr>
        <p:spPr>
          <a:xfrm>
            <a:off x="1354445" y="2137480"/>
            <a:ext cx="3866912"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检索平台：</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Master Journal List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MJL</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a:t>
            </a:r>
          </a:p>
        </p:txBody>
      </p:sp>
      <p:graphicFrame>
        <p:nvGraphicFramePr>
          <p:cNvPr id="4" name="表格 3">
            <a:extLst>
              <a:ext uri="{FF2B5EF4-FFF2-40B4-BE49-F238E27FC236}">
                <a16:creationId xmlns:a16="http://schemas.microsoft.com/office/drawing/2014/main" id="{84778A4C-0326-E191-D6C3-E00916A8C2A7}"/>
              </a:ext>
            </a:extLst>
          </p:cNvPr>
          <p:cNvGraphicFramePr>
            <a:graphicFrameLocks noGrp="1"/>
          </p:cNvGraphicFramePr>
          <p:nvPr>
            <p:extLst>
              <p:ext uri="{D42A27DB-BD31-4B8C-83A1-F6EECF244321}">
                <p14:modId xmlns:p14="http://schemas.microsoft.com/office/powerpoint/2010/main" val="840750166"/>
              </p:ext>
            </p:extLst>
          </p:nvPr>
        </p:nvGraphicFramePr>
        <p:xfrm>
          <a:off x="3149080" y="5299300"/>
          <a:ext cx="5326158" cy="1293195"/>
        </p:xfrm>
        <a:graphic>
          <a:graphicData uri="http://schemas.openxmlformats.org/drawingml/2006/table">
            <a:tbl>
              <a:tblPr firstRow="1" firstCol="1" bandRow="1"/>
              <a:tblGrid>
                <a:gridCol w="1775061">
                  <a:extLst>
                    <a:ext uri="{9D8B030D-6E8A-4147-A177-3AD203B41FA5}">
                      <a16:colId xmlns:a16="http://schemas.microsoft.com/office/drawing/2014/main" val="789094599"/>
                    </a:ext>
                  </a:extLst>
                </a:gridCol>
                <a:gridCol w="1775061">
                  <a:extLst>
                    <a:ext uri="{9D8B030D-6E8A-4147-A177-3AD203B41FA5}">
                      <a16:colId xmlns:a16="http://schemas.microsoft.com/office/drawing/2014/main" val="1961380132"/>
                    </a:ext>
                  </a:extLst>
                </a:gridCol>
                <a:gridCol w="1776036">
                  <a:extLst>
                    <a:ext uri="{9D8B030D-6E8A-4147-A177-3AD203B41FA5}">
                      <a16:colId xmlns:a16="http://schemas.microsoft.com/office/drawing/2014/main" val="3302047093"/>
                    </a:ext>
                  </a:extLst>
                </a:gridCol>
              </a:tblGrid>
              <a:tr h="374755">
                <a:tc>
                  <a:txBody>
                    <a:bodyPr/>
                    <a:lstStyle/>
                    <a:p>
                      <a:pPr algn="ctr">
                        <a:lnSpc>
                          <a:spcPct val="115000"/>
                        </a:lnSpc>
                        <a:spcAft>
                          <a:spcPts val="800"/>
                        </a:spcAft>
                      </a:pPr>
                      <a:r>
                        <a:rPr lang="zh-CN" sz="2000" kern="100" dirty="0">
                          <a:effectLst/>
                          <a:latin typeface="等线" panose="02010600030101010101" pitchFamily="2" charset="-122"/>
                          <a:ea typeface="宋体" panose="02010600030101010101" pitchFamily="2" charset="-122"/>
                          <a:cs typeface="Times New Roman" panose="02020603050405020304" pitchFamily="18" charset="0"/>
                        </a:rPr>
                        <a:t>检索类别</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zh-CN" sz="2000" kern="100" dirty="0">
                          <a:effectLst/>
                          <a:latin typeface="等线" panose="02010600030101010101" pitchFamily="2" charset="-122"/>
                          <a:ea typeface="宋体" panose="02010600030101010101" pitchFamily="2" charset="-122"/>
                          <a:cs typeface="Times New Roman" panose="02020603050405020304" pitchFamily="18" charset="0"/>
                        </a:rPr>
                        <a:t>总数</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zh-CN" altLang="en-US" sz="2000" kern="100" dirty="0">
                          <a:effectLst/>
                          <a:latin typeface="等线" panose="02010600030101010101" pitchFamily="2" charset="-122"/>
                          <a:ea typeface="宋体" panose="02010600030101010101" pitchFamily="2" charset="-122"/>
                          <a:cs typeface="Times New Roman" panose="02020603050405020304" pitchFamily="18" charset="0"/>
                        </a:rPr>
                        <a:t>选取数</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5832521"/>
                  </a:ext>
                </a:extLst>
              </a:tr>
              <a:tr h="459220">
                <a:tc>
                  <a:txBody>
                    <a:bodyPr/>
                    <a:lstStyle/>
                    <a:p>
                      <a:pPr algn="ctr">
                        <a:lnSpc>
                          <a:spcPct val="115000"/>
                        </a:lnSpc>
                        <a:spcAft>
                          <a:spcPts val="800"/>
                        </a:spcAft>
                      </a:pPr>
                      <a:r>
                        <a:rPr lang="zh-CN" sz="2000" kern="100" dirty="0">
                          <a:effectLst/>
                          <a:latin typeface="等线" panose="02010600030101010101" pitchFamily="2" charset="-122"/>
                          <a:ea typeface="宋体" panose="02010600030101010101" pitchFamily="2" charset="-122"/>
                          <a:cs typeface="Times New Roman" panose="02020603050405020304" pitchFamily="18" charset="0"/>
                        </a:rPr>
                        <a:t>解剖</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800"/>
                        </a:spcAft>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46</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800"/>
                        </a:spcAft>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16</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41242759"/>
                  </a:ext>
                </a:extLst>
              </a:tr>
              <a:tr h="459220">
                <a:tc>
                  <a:txBody>
                    <a:bodyPr/>
                    <a:lstStyle/>
                    <a:p>
                      <a:pPr algn="ctr">
                        <a:lnSpc>
                          <a:spcPct val="115000"/>
                        </a:lnSpc>
                        <a:spcAft>
                          <a:spcPts val="800"/>
                        </a:spcAft>
                      </a:pPr>
                      <a:r>
                        <a:rPr lang="zh-CN" sz="2000" kern="100">
                          <a:effectLst/>
                          <a:latin typeface="等线" panose="02010600030101010101" pitchFamily="2" charset="-122"/>
                          <a:ea typeface="宋体" panose="02010600030101010101" pitchFamily="2" charset="-122"/>
                          <a:cs typeface="Times New Roman" panose="02020603050405020304" pitchFamily="18" charset="0"/>
                        </a:rPr>
                        <a:t>影像</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236</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4</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1367257"/>
                  </a:ext>
                </a:extLst>
              </a:tr>
            </a:tbl>
          </a:graphicData>
        </a:graphic>
      </p:graphicFrame>
      <p:pic>
        <p:nvPicPr>
          <p:cNvPr id="9" name="图片 8">
            <a:extLst>
              <a:ext uri="{FF2B5EF4-FFF2-40B4-BE49-F238E27FC236}">
                <a16:creationId xmlns:a16="http://schemas.microsoft.com/office/drawing/2014/main" id="{B7F91329-EDB0-017B-ABA4-6885402D5EA1}"/>
              </a:ext>
            </a:extLst>
          </p:cNvPr>
          <p:cNvPicPr>
            <a:picLocks noChangeAspect="1"/>
          </p:cNvPicPr>
          <p:nvPr/>
        </p:nvPicPr>
        <p:blipFill>
          <a:blip r:embed="rId5"/>
          <a:stretch>
            <a:fillRect/>
          </a:stretch>
        </p:blipFill>
        <p:spPr>
          <a:xfrm>
            <a:off x="6096000" y="1571369"/>
            <a:ext cx="5326158" cy="2491710"/>
          </a:xfrm>
          <a:prstGeom prst="rect">
            <a:avLst/>
          </a:prstGeom>
        </p:spPr>
      </p:pic>
      <p:pic>
        <p:nvPicPr>
          <p:cNvPr id="10" name="图形 164">
            <a:extLst>
              <a:ext uri="{FF2B5EF4-FFF2-40B4-BE49-F238E27FC236}">
                <a16:creationId xmlns:a16="http://schemas.microsoft.com/office/drawing/2014/main" id="{0A8BCA56-FD43-2030-412D-837ECF1D9B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966508" y="2997155"/>
            <a:ext cx="235363" cy="249177"/>
          </a:xfrm>
          <a:prstGeom prst="rect">
            <a:avLst/>
          </a:prstGeom>
        </p:spPr>
      </p:pic>
      <p:sp>
        <p:nvSpPr>
          <p:cNvPr id="11" name="文本框 10">
            <a:extLst>
              <a:ext uri="{FF2B5EF4-FFF2-40B4-BE49-F238E27FC236}">
                <a16:creationId xmlns:a16="http://schemas.microsoft.com/office/drawing/2014/main" id="{C91631B3-BED1-737A-AA6E-FE3ED8935FBB}"/>
              </a:ext>
            </a:extLst>
          </p:cNvPr>
          <p:cNvSpPr txBox="1"/>
          <p:nvPr/>
        </p:nvSpPr>
        <p:spPr>
          <a:xfrm>
            <a:off x="1354445" y="3004062"/>
            <a:ext cx="4211468" cy="1200329"/>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Times New Roman" panose="02020603050405020304" pitchFamily="18" charset="0"/>
              </a:rPr>
              <a:t>解剖检索词：</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“anatomy” </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或 </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0" i="0" dirty="0">
                <a:effectLst/>
                <a:latin typeface="微软雅黑" panose="020B0503020204020204" pitchFamily="34" charset="-122"/>
                <a:ea typeface="微软雅黑" panose="020B0503020204020204" pitchFamily="34" charset="-122"/>
                <a:cs typeface="Times New Roman" panose="02020603050405020304" pitchFamily="18" charset="0"/>
              </a:rPr>
              <a:t>morphology</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a:t>
            </a:r>
          </a:p>
          <a:p>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影像检索词：</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“radiology”</a:t>
            </a:r>
            <a:endParaRPr lang="zh-CN" altLang="en-US"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07DDDA7A-1E28-7A20-5889-F7760247EEE8}"/>
              </a:ext>
            </a:extLst>
          </p:cNvPr>
          <p:cNvSpPr txBox="1"/>
          <p:nvPr/>
        </p:nvSpPr>
        <p:spPr>
          <a:xfrm>
            <a:off x="7327020" y="4204391"/>
            <a:ext cx="2864118" cy="369332"/>
          </a:xfrm>
          <a:prstGeom prst="rect">
            <a:avLst/>
          </a:prstGeom>
          <a:noFill/>
        </p:spPr>
        <p:txBody>
          <a:bodyPr wrap="square" rtlCol="0">
            <a:spAutoFit/>
          </a:bodyPr>
          <a:lstStyle/>
          <a:p>
            <a:r>
              <a:rPr lang="zh-CN" altLang="en-US" dirty="0">
                <a:latin typeface="+mn-ea"/>
              </a:rPr>
              <a:t>图 </a:t>
            </a:r>
            <a:r>
              <a:rPr lang="en-US" altLang="zh-CN" dirty="0">
                <a:latin typeface="Times New Roman" panose="02020603050405020304" pitchFamily="18" charset="0"/>
                <a:cs typeface="Times New Roman" panose="02020603050405020304" pitchFamily="18" charset="0"/>
              </a:rPr>
              <a:t>MJL</a:t>
            </a:r>
            <a:r>
              <a:rPr lang="zh-CN" altLang="en-US" dirty="0">
                <a:latin typeface="+mn-ea"/>
              </a:rPr>
              <a:t>检索平台页面展示</a:t>
            </a:r>
          </a:p>
        </p:txBody>
      </p:sp>
    </p:spTree>
    <p:extLst>
      <p:ext uri="{BB962C8B-B14F-4D97-AF65-F5344CB8AC3E}">
        <p14:creationId xmlns:p14="http://schemas.microsoft.com/office/powerpoint/2010/main" val="94549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0E35E-E313-E346-5991-F632B93F04BA}"/>
            </a:ext>
          </a:extLst>
        </p:cNvPr>
        <p:cNvGrpSpPr/>
        <p:nvPr/>
      </p:nvGrpSpPr>
      <p:grpSpPr>
        <a:xfrm>
          <a:off x="0" y="0"/>
          <a:ext cx="0" cy="0"/>
          <a:chOff x="0" y="0"/>
          <a:chExt cx="0" cy="0"/>
        </a:xfrm>
      </p:grpSpPr>
      <p:sp>
        <p:nvSpPr>
          <p:cNvPr id="50" name="椭圆 49">
            <a:extLst>
              <a:ext uri="{FF2B5EF4-FFF2-40B4-BE49-F238E27FC236}">
                <a16:creationId xmlns:a16="http://schemas.microsoft.com/office/drawing/2014/main" id="{B4F08F17-4068-374B-FFC5-3FBBCF005353}"/>
              </a:ext>
            </a:extLst>
          </p:cNvPr>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charset="-122"/>
                <a:ea typeface="微软雅黑" panose="020B0503020204020204" charset="-122"/>
                <a:cs typeface="+mn-ea"/>
                <a:sym typeface="+mn-lt"/>
              </a:rPr>
              <a:t>02</a:t>
            </a:r>
            <a:endParaRPr lang="zh-CN" altLang="en-US" sz="1600" b="1" dirty="0">
              <a:latin typeface="微软雅黑" panose="020B0503020204020204" charset="-122"/>
              <a:ea typeface="微软雅黑" panose="020B0503020204020204" charset="-122"/>
              <a:cs typeface="+mn-ea"/>
              <a:sym typeface="+mn-lt"/>
            </a:endParaRPr>
          </a:p>
        </p:txBody>
      </p:sp>
      <p:cxnSp>
        <p:nvCxnSpPr>
          <p:cNvPr id="52" name="直接连接符 51">
            <a:extLst>
              <a:ext uri="{FF2B5EF4-FFF2-40B4-BE49-F238E27FC236}">
                <a16:creationId xmlns:a16="http://schemas.microsoft.com/office/drawing/2014/main" id="{70DB5DD5-BFCA-B05F-6AB5-713211CFDE42}"/>
              </a:ext>
            </a:extLst>
          </p:cNvPr>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8C6EAB69-659E-C730-6F6D-D67EDB4B59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F004AD8A-5273-B00C-75C9-C461872A052B}"/>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期刊情况</a:t>
            </a:r>
            <a:r>
              <a:rPr lang="en-US" altLang="zh-CN" sz="3200" dirty="0">
                <a:solidFill>
                  <a:srgbClr val="111111"/>
                </a:solidFill>
                <a:latin typeface="微软雅黑" panose="020B0503020204020204" pitchFamily="34" charset="-122"/>
                <a:ea typeface="微软雅黑" panose="020B0503020204020204" pitchFamily="34" charset="-122"/>
                <a:cs typeface="Noto Sans CJK SC" pitchFamily="34" charset="-120"/>
              </a:rPr>
              <a:t>-</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期刊分类</a:t>
            </a:r>
            <a:endParaRPr lang="en-US" altLang="zh-CN" sz="32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87CC0BCF-9C89-0A16-6A8D-78B5D556AAB6}"/>
              </a:ext>
            </a:extLst>
          </p:cNvPr>
          <p:cNvSpPr txBox="1"/>
          <p:nvPr/>
        </p:nvSpPr>
        <p:spPr>
          <a:xfrm>
            <a:off x="1089401" y="1429502"/>
            <a:ext cx="9437566" cy="984885"/>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第一类：影像可视化与后处理方向，关注的是影像表现、后处理、三维显示、临床判读增益。</a:t>
            </a:r>
          </a:p>
          <a:p>
            <a:endParaRPr lang="zh-CN" altLang="en-US" dirty="0"/>
          </a:p>
        </p:txBody>
      </p:sp>
      <p:graphicFrame>
        <p:nvGraphicFramePr>
          <p:cNvPr id="20" name="表格 19">
            <a:extLst>
              <a:ext uri="{FF2B5EF4-FFF2-40B4-BE49-F238E27FC236}">
                <a16:creationId xmlns:a16="http://schemas.microsoft.com/office/drawing/2014/main" id="{AC9F4795-1700-D7A0-5281-3B848652B337}"/>
              </a:ext>
            </a:extLst>
          </p:cNvPr>
          <p:cNvGraphicFramePr>
            <a:graphicFrameLocks noGrp="1"/>
          </p:cNvGraphicFramePr>
          <p:nvPr>
            <p:extLst>
              <p:ext uri="{D42A27DB-BD31-4B8C-83A1-F6EECF244321}">
                <p14:modId xmlns:p14="http://schemas.microsoft.com/office/powerpoint/2010/main" val="748015533"/>
              </p:ext>
            </p:extLst>
          </p:nvPr>
        </p:nvGraphicFramePr>
        <p:xfrm>
          <a:off x="1081451" y="2771658"/>
          <a:ext cx="9445516" cy="2656840"/>
        </p:xfrm>
        <a:graphic>
          <a:graphicData uri="http://schemas.openxmlformats.org/drawingml/2006/table">
            <a:tbl>
              <a:tblPr firstRow="1" bandRow="1">
                <a:tableStyleId>{2D5ABB26-0587-4C30-8999-92F81FD0307C}</a:tableStyleId>
              </a:tblPr>
              <a:tblGrid>
                <a:gridCol w="3198758">
                  <a:extLst>
                    <a:ext uri="{9D8B030D-6E8A-4147-A177-3AD203B41FA5}">
                      <a16:colId xmlns:a16="http://schemas.microsoft.com/office/drawing/2014/main" val="2397355599"/>
                    </a:ext>
                  </a:extLst>
                </a:gridCol>
                <a:gridCol w="2370125">
                  <a:extLst>
                    <a:ext uri="{9D8B030D-6E8A-4147-A177-3AD203B41FA5}">
                      <a16:colId xmlns:a16="http://schemas.microsoft.com/office/drawing/2014/main" val="3979497200"/>
                    </a:ext>
                  </a:extLst>
                </a:gridCol>
                <a:gridCol w="914400">
                  <a:extLst>
                    <a:ext uri="{9D8B030D-6E8A-4147-A177-3AD203B41FA5}">
                      <a16:colId xmlns:a16="http://schemas.microsoft.com/office/drawing/2014/main" val="4048464702"/>
                    </a:ext>
                  </a:extLst>
                </a:gridCol>
                <a:gridCol w="2962233">
                  <a:extLst>
                    <a:ext uri="{9D8B030D-6E8A-4147-A177-3AD203B41FA5}">
                      <a16:colId xmlns:a16="http://schemas.microsoft.com/office/drawing/2014/main" val="1409050227"/>
                    </a:ext>
                  </a:extLst>
                </a:gridCol>
              </a:tblGrid>
              <a:tr h="370840">
                <a:tc>
                  <a:txBody>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期刊名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中文译名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分区</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关键词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0331110"/>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Diagnostic and Interventional Imaging </a:t>
                      </a:r>
                    </a:p>
                  </a:txBody>
                  <a:tcPr anchor="ctr">
                    <a:lnT w="12700" cap="flat" cmpd="sng" algn="ctr">
                      <a:solidFill>
                        <a:schemeClr val="tx1"/>
                      </a:solidFill>
                      <a:prstDash val="solid"/>
                      <a:round/>
                      <a:headEnd type="none" w="med" len="med"/>
                      <a:tailEnd type="none" w="med" len="med"/>
                    </a:lnT>
                  </a:tcPr>
                </a:tc>
                <a:tc>
                  <a:txBody>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诊断与介入影像学</a:t>
                      </a: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Q1</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诊断影像；介入影像；图像学展示；临床决策；</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CT/MRI</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；人工智能</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06494455"/>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Insights into Imaging </a:t>
                      </a:r>
                    </a:p>
                  </a:txBody>
                  <a:tcPr anchor="ctr"/>
                </a:tc>
                <a:tc>
                  <a:txBody>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影像学洞见</a:t>
                      </a:r>
                    </a:p>
                  </a:txBody>
                  <a:tcPr anchor="ctr"/>
                </a:tc>
                <a:tc>
                  <a:txBody>
                    <a:bodyPr/>
                    <a:lstStyle/>
                    <a:p>
                      <a:pPr algn="ct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Q1</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放射学实践；教育综述；新技术实施；影像规范；腹部影像；批判性综述</a:t>
                      </a:r>
                    </a:p>
                  </a:txBody>
                  <a:tcPr anchor="ctr"/>
                </a:tc>
                <a:extLst>
                  <a:ext uri="{0D108BD9-81ED-4DB2-BD59-A6C34878D82A}">
                    <a16:rowId xmlns:a16="http://schemas.microsoft.com/office/drawing/2014/main" val="56260467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4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BMC Medical Imaging</a:t>
                      </a:r>
                    </a:p>
                  </a:txBody>
                  <a:tcPr anchor="ctr"/>
                </a:tc>
                <a:tc>
                  <a:txBody>
                    <a:bodyPr/>
                    <a:lstStyle/>
                    <a:p>
                      <a:pPr algn="ct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BMC</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医学影像</a:t>
                      </a:r>
                    </a:p>
                  </a:txBody>
                  <a:tcPr anchor="ctr"/>
                </a:tc>
                <a:tc>
                  <a:txBody>
                    <a:bodyPr/>
                    <a:lstStyle/>
                    <a:p>
                      <a:pPr algn="ct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Q2</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医学影像；图像处理；三维重建；</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MRCP</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；腹部影像</a:t>
                      </a:r>
                    </a:p>
                  </a:txBody>
                  <a:tcPr anchor="ctr"/>
                </a:tc>
                <a:extLst>
                  <a:ext uri="{0D108BD9-81ED-4DB2-BD59-A6C34878D82A}">
                    <a16:rowId xmlns:a16="http://schemas.microsoft.com/office/drawing/2014/main" val="591821875"/>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Abdominal Radiology </a:t>
                      </a:r>
                    </a:p>
                  </a:txBody>
                  <a:tcPr anchor="ctr">
                    <a:lnB w="19050" cap="flat" cmpd="sng" algn="ctr">
                      <a:solidFill>
                        <a:schemeClr val="tx1"/>
                      </a:solidFill>
                      <a:prstDash val="solid"/>
                      <a:round/>
                      <a:headEnd type="none" w="med" len="med"/>
                      <a:tailEnd type="none" w="med" len="med"/>
                    </a:lnB>
                  </a:tcPr>
                </a:tc>
                <a:tc>
                  <a:txBody>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腹部放射学</a:t>
                      </a:r>
                    </a:p>
                  </a:txBody>
                  <a:tcPr anchor="ctr">
                    <a:lnB w="19050" cap="flat" cmpd="sng" algn="ctr">
                      <a:solidFill>
                        <a:schemeClr val="tx1"/>
                      </a:solidFill>
                      <a:prstDash val="solid"/>
                      <a:round/>
                      <a:headEnd type="none" w="med" len="med"/>
                      <a:tailEnd type="none" w="med" len="med"/>
                    </a:lnB>
                  </a:tcPr>
                </a:tc>
                <a:tc>
                  <a:txBody>
                    <a:bodyPr/>
                    <a:lstStyle/>
                    <a:p>
                      <a:pPr algn="ct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Q2</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B w="19050" cap="flat" cmpd="sng" algn="ctr">
                      <a:solidFill>
                        <a:schemeClr val="tx1"/>
                      </a:solidFill>
                      <a:prstDash val="solid"/>
                      <a:round/>
                      <a:headEnd type="none" w="med" len="med"/>
                      <a:tailEnd type="none" w="med" len="med"/>
                    </a:lnB>
                  </a:tcPr>
                </a:tc>
                <a:tc>
                  <a:txBody>
                    <a:bodyPr/>
                    <a:lstStyle/>
                    <a:p>
                      <a:pPr algn="ct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腹部影像；肝胆胰；</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CT/MRI/MRCP</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；新技术；临床应用；实践导向</a:t>
                      </a:r>
                    </a:p>
                  </a:txBody>
                  <a:tcPr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3077373"/>
                  </a:ext>
                </a:extLst>
              </a:tr>
            </a:tbl>
          </a:graphicData>
        </a:graphic>
      </p:graphicFrame>
      <p:sp>
        <p:nvSpPr>
          <p:cNvPr id="2" name="文本框 1">
            <a:extLst>
              <a:ext uri="{FF2B5EF4-FFF2-40B4-BE49-F238E27FC236}">
                <a16:creationId xmlns:a16="http://schemas.microsoft.com/office/drawing/2014/main" id="{F664CE1B-F55A-F4D1-445B-5AD375D21483}"/>
              </a:ext>
            </a:extLst>
          </p:cNvPr>
          <p:cNvSpPr txBox="1"/>
          <p:nvPr/>
        </p:nvSpPr>
        <p:spPr>
          <a:xfrm>
            <a:off x="5247060" y="2264345"/>
            <a:ext cx="1445391" cy="369332"/>
          </a:xfrm>
          <a:prstGeom prst="rect">
            <a:avLst/>
          </a:prstGeom>
          <a:noFill/>
        </p:spPr>
        <p:txBody>
          <a:bodyPr wrap="square" rtlCol="0">
            <a:spAutoFit/>
          </a:bodyPr>
          <a:lstStyle/>
          <a:p>
            <a:r>
              <a:rPr lang="en-US" altLang="zh-CN" dirty="0" err="1">
                <a:highlight>
                  <a:srgbClr val="FF0000"/>
                </a:highlight>
              </a:rPr>
              <a:t>bo</a:t>
            </a:r>
            <a:endParaRPr lang="zh-CN" altLang="en-US" dirty="0">
              <a:highlight>
                <a:srgbClr val="FF0000"/>
              </a:highlight>
            </a:endParaRPr>
          </a:p>
        </p:txBody>
      </p:sp>
    </p:spTree>
    <p:extLst>
      <p:ext uri="{BB962C8B-B14F-4D97-AF65-F5344CB8AC3E}">
        <p14:creationId xmlns:p14="http://schemas.microsoft.com/office/powerpoint/2010/main" val="398475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6DF24-6411-3152-6214-7C950BA14249}"/>
            </a:ext>
          </a:extLst>
        </p:cNvPr>
        <p:cNvGrpSpPr/>
        <p:nvPr/>
      </p:nvGrpSpPr>
      <p:grpSpPr>
        <a:xfrm>
          <a:off x="0" y="0"/>
          <a:ext cx="0" cy="0"/>
          <a:chOff x="0" y="0"/>
          <a:chExt cx="0" cy="0"/>
        </a:xfrm>
      </p:grpSpPr>
      <p:sp>
        <p:nvSpPr>
          <p:cNvPr id="50" name="椭圆 49">
            <a:extLst>
              <a:ext uri="{FF2B5EF4-FFF2-40B4-BE49-F238E27FC236}">
                <a16:creationId xmlns:a16="http://schemas.microsoft.com/office/drawing/2014/main" id="{F99FD64E-CB8F-BCF1-D470-0951F248A966}"/>
              </a:ext>
            </a:extLst>
          </p:cNvPr>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charset="-122"/>
                <a:ea typeface="微软雅黑" panose="020B0503020204020204" charset="-122"/>
                <a:cs typeface="+mn-ea"/>
                <a:sym typeface="+mn-lt"/>
              </a:rPr>
              <a:t>02</a:t>
            </a:r>
            <a:endParaRPr lang="zh-CN" altLang="en-US" sz="1600" b="1" dirty="0">
              <a:latin typeface="微软雅黑" panose="020B0503020204020204" charset="-122"/>
              <a:ea typeface="微软雅黑" panose="020B0503020204020204" charset="-122"/>
              <a:cs typeface="+mn-ea"/>
              <a:sym typeface="+mn-lt"/>
            </a:endParaRPr>
          </a:p>
        </p:txBody>
      </p:sp>
      <p:cxnSp>
        <p:nvCxnSpPr>
          <p:cNvPr id="52" name="直接连接符 51">
            <a:extLst>
              <a:ext uri="{FF2B5EF4-FFF2-40B4-BE49-F238E27FC236}">
                <a16:creationId xmlns:a16="http://schemas.microsoft.com/office/drawing/2014/main" id="{959DE830-83FF-F9DC-22B8-58D716F5C170}"/>
              </a:ext>
            </a:extLst>
          </p:cNvPr>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B81D652D-B631-91AD-E5A8-DEF48F850D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0FA566BC-94BE-8994-7493-F96267A3303B}"/>
              </a:ext>
            </a:extLst>
          </p:cNvPr>
          <p:cNvSpPr/>
          <p:nvPr/>
        </p:nvSpPr>
        <p:spPr>
          <a:xfrm>
            <a:off x="1354445" y="430147"/>
            <a:ext cx="5760720" cy="310896"/>
          </a:xfrm>
          <a:prstGeom prst="rect">
            <a:avLst/>
          </a:prstGeom>
          <a:noFill/>
          <a:ln/>
        </p:spPr>
        <p:txBody>
          <a:bodyPr wrap="square" lIns="0" tIns="0" rIns="0" bIns="0" rtlCol="0" anchor="ctr"/>
          <a:lstStyle/>
          <a:p>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期刊情况</a:t>
            </a:r>
            <a:r>
              <a:rPr lang="en-US" altLang="zh-CN" sz="3200" dirty="0">
                <a:solidFill>
                  <a:srgbClr val="111111"/>
                </a:solidFill>
                <a:latin typeface="微软雅黑" panose="020B0503020204020204" pitchFamily="34" charset="-122"/>
                <a:ea typeface="微软雅黑" panose="020B0503020204020204" pitchFamily="34" charset="-122"/>
                <a:cs typeface="Noto Sans CJK SC" pitchFamily="34" charset="-120"/>
              </a:rPr>
              <a:t>-</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期刊分类</a:t>
            </a:r>
            <a:endParaRPr lang="en-US" altLang="zh-CN" sz="32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699B1612-B871-782D-879E-963E792482F2}"/>
              </a:ext>
            </a:extLst>
          </p:cNvPr>
          <p:cNvSpPr txBox="1"/>
          <p:nvPr/>
        </p:nvSpPr>
        <p:spPr>
          <a:xfrm>
            <a:off x="1089401" y="1382695"/>
            <a:ext cx="9161676"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第二类：临床方向，关注识别解剖变异和影像解剖展示对临床识别和术前理解的帮助。</a:t>
            </a:r>
          </a:p>
        </p:txBody>
      </p:sp>
      <p:graphicFrame>
        <p:nvGraphicFramePr>
          <p:cNvPr id="10" name="表格 9">
            <a:extLst>
              <a:ext uri="{FF2B5EF4-FFF2-40B4-BE49-F238E27FC236}">
                <a16:creationId xmlns:a16="http://schemas.microsoft.com/office/drawing/2014/main" id="{6F73BFCD-4643-5EAE-A62D-3D768F7E0196}"/>
              </a:ext>
            </a:extLst>
          </p:cNvPr>
          <p:cNvGraphicFramePr>
            <a:graphicFrameLocks noGrp="1"/>
          </p:cNvGraphicFramePr>
          <p:nvPr>
            <p:extLst>
              <p:ext uri="{D42A27DB-BD31-4B8C-83A1-F6EECF244321}">
                <p14:modId xmlns:p14="http://schemas.microsoft.com/office/powerpoint/2010/main" val="529908008"/>
              </p:ext>
            </p:extLst>
          </p:nvPr>
        </p:nvGraphicFramePr>
        <p:xfrm>
          <a:off x="1089402" y="2266168"/>
          <a:ext cx="9445516" cy="4028440"/>
        </p:xfrm>
        <a:graphic>
          <a:graphicData uri="http://schemas.openxmlformats.org/drawingml/2006/table">
            <a:tbl>
              <a:tblPr firstRow="1" bandRow="1">
                <a:tableStyleId>{2D5ABB26-0587-4C30-8999-92F81FD0307C}</a:tableStyleId>
              </a:tblPr>
              <a:tblGrid>
                <a:gridCol w="3218711">
                  <a:extLst>
                    <a:ext uri="{9D8B030D-6E8A-4147-A177-3AD203B41FA5}">
                      <a16:colId xmlns:a16="http://schemas.microsoft.com/office/drawing/2014/main" val="2397355599"/>
                    </a:ext>
                  </a:extLst>
                </a:gridCol>
                <a:gridCol w="2401378">
                  <a:extLst>
                    <a:ext uri="{9D8B030D-6E8A-4147-A177-3AD203B41FA5}">
                      <a16:colId xmlns:a16="http://schemas.microsoft.com/office/drawing/2014/main" val="3979497200"/>
                    </a:ext>
                  </a:extLst>
                </a:gridCol>
                <a:gridCol w="1464048">
                  <a:extLst>
                    <a:ext uri="{9D8B030D-6E8A-4147-A177-3AD203B41FA5}">
                      <a16:colId xmlns:a16="http://schemas.microsoft.com/office/drawing/2014/main" val="4048464702"/>
                    </a:ext>
                  </a:extLst>
                </a:gridCol>
                <a:gridCol w="2361379">
                  <a:extLst>
                    <a:ext uri="{9D8B030D-6E8A-4147-A177-3AD203B41FA5}">
                      <a16:colId xmlns:a16="http://schemas.microsoft.com/office/drawing/2014/main" val="1409050227"/>
                    </a:ext>
                  </a:extLst>
                </a:gridCol>
              </a:tblGrid>
              <a:tr h="370840">
                <a:tc>
                  <a:txBody>
                    <a:bodyPr/>
                    <a:lstStyle/>
                    <a:p>
                      <a:pPr algn="ctr"/>
                      <a:r>
                        <a:rPr lang="zh-CN" altLang="en-US" dirty="0">
                          <a:latin typeface="微软雅黑" panose="020B0503020204020204" pitchFamily="34" charset="-122"/>
                          <a:ea typeface="微软雅黑" panose="020B0503020204020204" pitchFamily="34" charset="-122"/>
                        </a:rPr>
                        <a:t>期刊名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微软雅黑" panose="020B0503020204020204" pitchFamily="34" charset="-122"/>
                          <a:ea typeface="微软雅黑" panose="020B0503020204020204" pitchFamily="34" charset="-122"/>
                        </a:rPr>
                        <a:t>中文名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微软雅黑" panose="020B0503020204020204" pitchFamily="34" charset="-122"/>
                          <a:ea typeface="微软雅黑" panose="020B0503020204020204" pitchFamily="34" charset="-122"/>
                        </a:rPr>
                        <a:t>分区</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微软雅黑" panose="020B0503020204020204" pitchFamily="34" charset="-122"/>
                          <a:ea typeface="微软雅黑" panose="020B0503020204020204" pitchFamily="34" charset="-122"/>
                        </a:rPr>
                        <a:t>关键词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033111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Clinical Anatomy </a:t>
                      </a:r>
                    </a:p>
                  </a:txBody>
                  <a:tcPr anchor="ctr">
                    <a:lnT w="12700" cap="flat" cmpd="sng" algn="ctr">
                      <a:solidFill>
                        <a:schemeClr val="tx1"/>
                      </a:solidFill>
                      <a:prstDash val="solid"/>
                      <a:round/>
                      <a:headEnd type="none" w="med" len="med"/>
                      <a:tailEnd type="none" w="med" len="med"/>
                    </a:lnT>
                  </a:tcPr>
                </a:tc>
                <a:tc>
                  <a:txBody>
                    <a:bodyPr/>
                    <a:lstStyle/>
                    <a:p>
                      <a:pPr algn="ctr"/>
                      <a:r>
                        <a:rPr lang="zh-CN" altLang="en-US" dirty="0">
                          <a:latin typeface="微软雅黑" panose="020B0503020204020204" pitchFamily="34" charset="-122"/>
                          <a:ea typeface="微软雅黑" panose="020B0503020204020204" pitchFamily="34" charset="-122"/>
                        </a:rPr>
                        <a:t>临床解剖学</a:t>
                      </a: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dirty="0"/>
                        <a:t>Q1</a:t>
                      </a:r>
                      <a:endParaRPr lang="zh-CN" altLang="en-US" dirty="0"/>
                    </a:p>
                  </a:txBody>
                  <a:tcPr anchor="ctr">
                    <a:lnT w="12700" cap="flat" cmpd="sng" algn="ctr">
                      <a:solidFill>
                        <a:schemeClr val="tx1"/>
                      </a:solidFill>
                      <a:prstDash val="solid"/>
                      <a:round/>
                      <a:headEnd type="none" w="med" len="med"/>
                      <a:tailEnd type="none" w="med" len="med"/>
                    </a:lnT>
                  </a:tcPr>
                </a:tc>
                <a:tc>
                  <a:txBody>
                    <a:bodyPr/>
                    <a:lstStyle/>
                    <a:p>
                      <a:pPr algn="ctr"/>
                      <a:r>
                        <a:rPr lang="zh-CN" altLang="en-US" sz="1400" dirty="0">
                          <a:latin typeface="微软雅黑" panose="020B0503020204020204" pitchFamily="34" charset="-122"/>
                          <a:ea typeface="微软雅黑" panose="020B0503020204020204" pitchFamily="34" charset="-122"/>
                        </a:rPr>
                        <a:t>临床解剖；变异解剖；外科相关解剖；影像解剖；医学教育；应用解剖</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7211276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Translational Research in Anatomy </a:t>
                      </a:r>
                    </a:p>
                  </a:txBody>
                  <a:tcPr anchor="ctr"/>
                </a:tc>
                <a:tc>
                  <a:txBody>
                    <a:bodyPr/>
                    <a:lstStyle/>
                    <a:p>
                      <a:pPr algn="ctr"/>
                      <a:r>
                        <a:rPr lang="zh-CN" altLang="en-US" dirty="0">
                          <a:latin typeface="微软雅黑" panose="020B0503020204020204" pitchFamily="34" charset="-122"/>
                          <a:ea typeface="微软雅黑" panose="020B0503020204020204" pitchFamily="34" charset="-122"/>
                        </a:rPr>
                        <a:t>解剖学转化研究</a:t>
                      </a:r>
                    </a:p>
                  </a:txBody>
                  <a:tcPr anchor="ctr"/>
                </a:tc>
                <a:tc>
                  <a:txBody>
                    <a:bodyPr/>
                    <a:lstStyle/>
                    <a:p>
                      <a:pPr algn="ctr"/>
                      <a:r>
                        <a:rPr lang="en-US" altLang="zh-CN" dirty="0"/>
                        <a:t>Q2</a:t>
                      </a:r>
                      <a:endParaRPr lang="zh-CN" altLang="en-US" dirty="0"/>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转化解剖；影像</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放射；</a:t>
                      </a:r>
                      <a:r>
                        <a:rPr lang="en-US" altLang="zh-CN" sz="1400" dirty="0">
                          <a:latin typeface="微软雅黑" panose="020B0503020204020204" pitchFamily="34" charset="-122"/>
                          <a:ea typeface="微软雅黑" panose="020B0503020204020204" pitchFamily="34" charset="-122"/>
                        </a:rPr>
                        <a:t>3D</a:t>
                      </a:r>
                      <a:r>
                        <a:rPr lang="zh-CN" altLang="en-US" sz="1400" dirty="0">
                          <a:latin typeface="微软雅黑" panose="020B0503020204020204" pitchFamily="34" charset="-122"/>
                          <a:ea typeface="微软雅黑" panose="020B0503020204020204" pitchFamily="34" charset="-122"/>
                        </a:rPr>
                        <a:t>成像；临床应用；病例；医学教育</a:t>
                      </a:r>
                    </a:p>
                  </a:txBody>
                  <a:tcPr anchor="ctr"/>
                </a:tc>
                <a:extLst>
                  <a:ext uri="{0D108BD9-81ED-4DB2-BD59-A6C34878D82A}">
                    <a16:rowId xmlns:a16="http://schemas.microsoft.com/office/drawing/2014/main" val="120649445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Anatomical Science International </a:t>
                      </a:r>
                    </a:p>
                  </a:txBody>
                  <a:tcPr anchor="ctr"/>
                </a:tc>
                <a:tc>
                  <a:txBody>
                    <a:bodyPr/>
                    <a:lstStyle/>
                    <a:p>
                      <a:pPr algn="ctr"/>
                      <a:r>
                        <a:rPr lang="zh-CN" altLang="en-US" dirty="0">
                          <a:latin typeface="微软雅黑" panose="020B0503020204020204" pitchFamily="34" charset="-122"/>
                          <a:ea typeface="微软雅黑" panose="020B0503020204020204" pitchFamily="34" charset="-122"/>
                        </a:rPr>
                        <a:t>国际解剖科学</a:t>
                      </a:r>
                    </a:p>
                  </a:txBody>
                  <a:tcPr anchor="ctr"/>
                </a:tc>
                <a:tc>
                  <a:txBody>
                    <a:bodyPr/>
                    <a:lstStyle/>
                    <a:p>
                      <a:pPr algn="ctr"/>
                      <a:r>
                        <a:rPr lang="en-US" altLang="zh-CN" dirty="0"/>
                        <a:t>Q2</a:t>
                      </a:r>
                      <a:endParaRPr lang="zh-CN" altLang="en-US" dirty="0"/>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形态科学；人体解剖；动物解剖；人类学；临床相关结构；高质量图像</a:t>
                      </a:r>
                    </a:p>
                  </a:txBody>
                  <a:tcPr anchor="ctr"/>
                </a:tc>
                <a:extLst>
                  <a:ext uri="{0D108BD9-81ED-4DB2-BD59-A6C34878D82A}">
                    <a16:rowId xmlns:a16="http://schemas.microsoft.com/office/drawing/2014/main" val="56260467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Annals of Anatomy </a:t>
                      </a:r>
                    </a:p>
                  </a:txBody>
                  <a:tcPr anchor="ctr"/>
                </a:tc>
                <a:tc>
                  <a:txBody>
                    <a:bodyPr/>
                    <a:lstStyle/>
                    <a:p>
                      <a:pPr algn="ctr"/>
                      <a:r>
                        <a:rPr lang="zh-CN" altLang="en-US" dirty="0">
                          <a:latin typeface="微软雅黑" panose="020B0503020204020204" pitchFamily="34" charset="-122"/>
                          <a:ea typeface="微软雅黑" panose="020B0503020204020204" pitchFamily="34" charset="-122"/>
                        </a:rPr>
                        <a:t>解剖学年鉴</a:t>
                      </a:r>
                    </a:p>
                  </a:txBody>
                  <a:tcPr anchor="ctr"/>
                </a:tc>
                <a:tc>
                  <a:txBody>
                    <a:bodyPr/>
                    <a:lstStyle/>
                    <a:p>
                      <a:pPr algn="ctr"/>
                      <a:r>
                        <a:rPr lang="en-US" altLang="zh-CN" dirty="0"/>
                        <a:t>Q2</a:t>
                      </a:r>
                      <a:endParaRPr lang="zh-CN" altLang="en-US" dirty="0"/>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功能解剖；临床解剖；发育；神经生物学；形态学；现代影像</a:t>
                      </a:r>
                    </a:p>
                  </a:txBody>
                  <a:tcPr anchor="ctr"/>
                </a:tc>
                <a:extLst>
                  <a:ext uri="{0D108BD9-81ED-4DB2-BD59-A6C34878D82A}">
                    <a16:rowId xmlns:a16="http://schemas.microsoft.com/office/drawing/2014/main" val="125629183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Surgical and Radiologic Anatomy </a:t>
                      </a:r>
                    </a:p>
                  </a:txBody>
                  <a:tcPr anchor="ctr">
                    <a:lnB w="19050" cap="flat" cmpd="sng" algn="ctr">
                      <a:solidFill>
                        <a:schemeClr val="tx1"/>
                      </a:solidFill>
                      <a:prstDash val="solid"/>
                      <a:round/>
                      <a:headEnd type="none" w="med" len="med"/>
                      <a:tailEnd type="none" w="med" len="med"/>
                    </a:lnB>
                  </a:tcPr>
                </a:tc>
                <a:tc>
                  <a:txBody>
                    <a:bodyPr/>
                    <a:lstStyle/>
                    <a:p>
                      <a:pPr algn="ctr"/>
                      <a:r>
                        <a:rPr lang="zh-CN" altLang="en-US" dirty="0">
                          <a:latin typeface="微软雅黑" panose="020B0503020204020204" pitchFamily="34" charset="-122"/>
                          <a:ea typeface="微软雅黑" panose="020B0503020204020204" pitchFamily="34" charset="-122"/>
                        </a:rPr>
                        <a:t>外科与放射解剖学</a:t>
                      </a:r>
                    </a:p>
                  </a:txBody>
                  <a:tcPr anchor="ctr">
                    <a:lnB w="19050" cap="flat" cmpd="sng" algn="ctr">
                      <a:solidFill>
                        <a:schemeClr val="tx1"/>
                      </a:solidFill>
                      <a:prstDash val="solid"/>
                      <a:round/>
                      <a:headEnd type="none" w="med" len="med"/>
                      <a:tailEnd type="none" w="med" len="med"/>
                    </a:lnB>
                  </a:tcPr>
                </a:tc>
                <a:tc>
                  <a:txBody>
                    <a:bodyPr/>
                    <a:lstStyle/>
                    <a:p>
                      <a:pPr algn="ctr"/>
                      <a:r>
                        <a:rPr lang="en-US" altLang="zh-CN" dirty="0"/>
                        <a:t>Q3</a:t>
                      </a:r>
                      <a:endParaRPr lang="zh-CN" altLang="en-US" dirty="0"/>
                    </a:p>
                  </a:txBody>
                  <a:tcPr anchor="ctr">
                    <a:lnB w="19050" cap="flat" cmpd="sng" algn="ctr">
                      <a:solidFill>
                        <a:schemeClr val="tx1"/>
                      </a:solidFill>
                      <a:prstDash val="solid"/>
                      <a:round/>
                      <a:headEnd type="none" w="med" len="med"/>
                      <a:tailEnd type="none" w="med" len="med"/>
                    </a:lnB>
                  </a:tcPr>
                </a:tc>
                <a:tc>
                  <a:txBody>
                    <a:bodyPr/>
                    <a:lstStyle/>
                    <a:p>
                      <a:pPr algn="ctr"/>
                      <a:r>
                        <a:rPr lang="zh-CN" altLang="en-US" sz="1400" dirty="0">
                          <a:latin typeface="微软雅黑" panose="020B0503020204020204" pitchFamily="34" charset="-122"/>
                          <a:ea typeface="微软雅黑" panose="020B0503020204020204" pitchFamily="34" charset="-122"/>
                        </a:rPr>
                        <a:t>临床解剖；放射解剖；外科解剖；解剖变异；影像显示；应用解剖</a:t>
                      </a:r>
                    </a:p>
                  </a:txBody>
                  <a:tcPr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625328"/>
                  </a:ext>
                </a:extLst>
              </a:tr>
            </a:tbl>
          </a:graphicData>
        </a:graphic>
      </p:graphicFrame>
    </p:spTree>
    <p:extLst>
      <p:ext uri="{BB962C8B-B14F-4D97-AF65-F5344CB8AC3E}">
        <p14:creationId xmlns:p14="http://schemas.microsoft.com/office/powerpoint/2010/main" val="2977661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jb3VudCI6MywiaGRpZCI6IjZhOGFhNjVjNjY5MjM1MThkZDQzZDYyZTJmMWIyZWQ5IiwidXNlckNvdW50Ijoz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2586</TotalTime>
  <Words>1077</Words>
  <Application>Microsoft Office PowerPoint</Application>
  <PresentationFormat>宽屏</PresentationFormat>
  <Paragraphs>147</Paragraphs>
  <Slides>14</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微软雅黑</vt:lpstr>
      <vt:lpstr>Times New Roman</vt:lpstr>
      <vt:lpstr>Cambria Math</vt:lpstr>
      <vt:lpstr>Calibri Light</vt:lpstr>
      <vt:lpstr>Arial</vt:lpstr>
      <vt:lpstr>Calibri</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楷霖 沈</cp:lastModifiedBy>
  <cp:revision>117</cp:revision>
  <dcterms:created xsi:type="dcterms:W3CDTF">2021-07-13T08:21:00Z</dcterms:created>
  <dcterms:modified xsi:type="dcterms:W3CDTF">2026-04-17T14:47:14Z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KSOTemplateUUID">
    <vt:lpwstr>v1.0_mb_hpggr6nQ3/1PwrGwH1ZQ8Q==</vt:lpwstr>
  </property>
  <property fmtid="{D5CDD505-2E9C-101B-9397-08002B2CF9AE}" pid="4" name="ICV">
    <vt:lpwstr>2B8275C61AF445F2832B1823BCCD09D1_13</vt:lpwstr>
  </property>
</Properties>
</file>